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7026275" cy="93122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32" roundtripDataSignature="AMtx7mjRwTDZEmQT2oyoH+Tw1zcZjxYJ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44719" cy="465614"/>
          </a:xfrm>
          <a:prstGeom prst="rect">
            <a:avLst/>
          </a:prstGeom>
          <a:noFill/>
          <a:ln>
            <a:noFill/>
          </a:ln>
        </p:spPr>
        <p:txBody>
          <a:bodyPr anchorCtr="0" anchor="t" bIns="46675" lIns="93350" spcFirstLastPara="1" rIns="93350" wrap="square" tIns="4667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9930" y="0"/>
            <a:ext cx="3044719" cy="465614"/>
          </a:xfrm>
          <a:prstGeom prst="rect">
            <a:avLst/>
          </a:prstGeom>
          <a:noFill/>
          <a:ln>
            <a:noFill/>
          </a:ln>
        </p:spPr>
        <p:txBody>
          <a:bodyPr anchorCtr="0" anchor="t" bIns="46675" lIns="93350" spcFirstLastPara="1" rIns="93350" wrap="square" tIns="46675">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09575" y="698500"/>
            <a:ext cx="6207125" cy="3492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2628" y="4423331"/>
            <a:ext cx="5621020" cy="4190524"/>
          </a:xfrm>
          <a:prstGeom prst="rect">
            <a:avLst/>
          </a:prstGeom>
          <a:noFill/>
          <a:ln>
            <a:noFill/>
          </a:ln>
        </p:spPr>
        <p:txBody>
          <a:bodyPr anchorCtr="0" anchor="t" bIns="46675" lIns="93350" spcFirstLastPara="1" rIns="93350" wrap="square" tIns="4667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45045"/>
            <a:ext cx="3044719" cy="465614"/>
          </a:xfrm>
          <a:prstGeom prst="rect">
            <a:avLst/>
          </a:prstGeom>
          <a:noFill/>
          <a:ln>
            <a:noFill/>
          </a:ln>
        </p:spPr>
        <p:txBody>
          <a:bodyPr anchorCtr="0" anchor="b" bIns="46675" lIns="93350" spcFirstLastPara="1" rIns="93350" wrap="square" tIns="4667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9930" y="8845045"/>
            <a:ext cx="3044719" cy="465614"/>
          </a:xfrm>
          <a:prstGeom prst="rect">
            <a:avLst/>
          </a:prstGeom>
          <a:noFill/>
          <a:ln>
            <a:noFill/>
          </a:ln>
        </p:spPr>
        <p:txBody>
          <a:bodyPr anchorCtr="0" anchor="b" bIns="46675" lIns="93350" spcFirstLastPara="1" rIns="93350" wrap="square" tIns="4667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notes"/>
          <p:cNvSpPr txBox="1"/>
          <p:nvPr>
            <p:ph idx="1" type="body"/>
          </p:nvPr>
        </p:nvSpPr>
        <p:spPr>
          <a:xfrm>
            <a:off x="702628" y="4423331"/>
            <a:ext cx="5621020" cy="4190524"/>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134" name="Google Shape;134;p1:notes"/>
          <p:cNvSpPr/>
          <p:nvPr>
            <p:ph idx="2" type="sldImg"/>
          </p:nvPr>
        </p:nvSpPr>
        <p:spPr>
          <a:xfrm>
            <a:off x="409575" y="698500"/>
            <a:ext cx="6207125" cy="3492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4651862b3e_1_17: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4651862b3e_1_17: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rPr lang="en-US"/>
              <a:t>Our AI-Based Medication Interaction Platform features a three-component ecosystem designed for seamless integration and maximum impact. At its core, our Knowledge Engine utilizes a graph database architecture compiled from validated sources like DrugBank and FDA, with NLP capabilities to translate complex medical information appropriately for different users. The Clinical Integration Module connects with major EHR systems through FHIR-compliant adapters, providing configurable alerts that reduce tiredness while maintaining safety. Finally, our Patient-Facing Mobile Application offers cross-platform accessibility, camera-based medication identification, and secure synchronization with clinical records—creating a comprehensive system that protects patients throughout their medication journey.</a:t>
            </a:r>
            <a:endParaRPr/>
          </a:p>
        </p:txBody>
      </p:sp>
      <p:sp>
        <p:nvSpPr>
          <p:cNvPr id="193" name="Google Shape;193;g34651862b3e_1_17:notes"/>
          <p:cNvSpPr txBox="1"/>
          <p:nvPr>
            <p:ph idx="12" type="sldNum"/>
          </p:nvPr>
        </p:nvSpPr>
        <p:spPr>
          <a:xfrm>
            <a:off x="3979930" y="8845045"/>
            <a:ext cx="3044700" cy="465600"/>
          </a:xfrm>
          <a:prstGeom prst="rect">
            <a:avLst/>
          </a:prstGeom>
        </p:spPr>
        <p:txBody>
          <a:bodyPr anchorCtr="0" anchor="b" bIns="46675" lIns="93350" spcFirstLastPara="1" rIns="93350" wrap="square" tIns="466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4651862b3e_1_24: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4651862b3e_1_24: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lnSpc>
                <a:spcPct val="115000"/>
              </a:lnSpc>
              <a:spcBef>
                <a:spcPts val="1200"/>
              </a:spcBef>
              <a:spcAft>
                <a:spcPts val="1200"/>
              </a:spcAft>
              <a:buNone/>
            </a:pPr>
            <a:r>
              <a:rPr lang="en-US" sz="1100">
                <a:latin typeface="Arial"/>
                <a:ea typeface="Arial"/>
                <a:cs typeface="Arial"/>
                <a:sym typeface="Arial"/>
              </a:rPr>
              <a:t>Our planned 18-month agile development roadmap breaks down into four strategic phases. We begin with three months of foundational research and design, establishing our knowledge graph schema and technical architecture. Months 4-9 focus on core development including knowledge base construction and EHR integration. Testing and validation occupy months 10-12, with synthetic data and security testing. Finally, our six-month pilot deployment phase allows for real-world feedback collection and feature refinement before full-scale implementation.</a:t>
            </a:r>
            <a:endParaRPr/>
          </a:p>
        </p:txBody>
      </p:sp>
      <p:sp>
        <p:nvSpPr>
          <p:cNvPr id="201" name="Google Shape;201;g34651862b3e_1_24:notes"/>
          <p:cNvSpPr txBox="1"/>
          <p:nvPr>
            <p:ph idx="12" type="sldNum"/>
          </p:nvPr>
        </p:nvSpPr>
        <p:spPr>
          <a:xfrm>
            <a:off x="3979930" y="8845045"/>
            <a:ext cx="3044700" cy="465600"/>
          </a:xfrm>
          <a:prstGeom prst="rect">
            <a:avLst/>
          </a:prstGeom>
        </p:spPr>
        <p:txBody>
          <a:bodyPr anchorCtr="0" anchor="b" bIns="46675" lIns="93350" spcFirstLastPara="1" rIns="93350" wrap="square" tIns="466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4651862b3e_1_37: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4651862b3e_1_37: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rPr lang="en-US"/>
              <a:t>Successful implementation depends on our multidisciplinary team including full-stack developers, ML engineers, and medical informatics specialists, supported by clinical experts like pharmacists and nutritionists. We'll leverage cloud infrastructure and strategic partnerships with EHR vendors, pharmaceutical database providers, and healthcare institutions to ensure seamless deployment and comprehensive validation of our platform.</a:t>
            </a:r>
            <a:endParaRPr/>
          </a:p>
        </p:txBody>
      </p:sp>
      <p:sp>
        <p:nvSpPr>
          <p:cNvPr id="209" name="Google Shape;209;g34651862b3e_1_37:notes"/>
          <p:cNvSpPr txBox="1"/>
          <p:nvPr>
            <p:ph idx="12" type="sldNum"/>
          </p:nvPr>
        </p:nvSpPr>
        <p:spPr>
          <a:xfrm>
            <a:off x="3979930" y="8845045"/>
            <a:ext cx="3044700" cy="465600"/>
          </a:xfrm>
          <a:prstGeom prst="rect">
            <a:avLst/>
          </a:prstGeom>
        </p:spPr>
        <p:txBody>
          <a:bodyPr anchorCtr="0" anchor="b" bIns="46675" lIns="93350" spcFirstLastPara="1" rIns="93350" wrap="square" tIns="466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46d756df69_1_13: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216" name="Google Shape;216;g346d756df69_1_13: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6d756df69_1_23: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222" name="Google Shape;222;g346d756df69_1_23: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46d756df69_1_5: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228" name="Google Shape;228;g346d756df69_1_5: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4:notes"/>
          <p:cNvSpPr txBox="1"/>
          <p:nvPr>
            <p:ph idx="1" type="body"/>
          </p:nvPr>
        </p:nvSpPr>
        <p:spPr>
          <a:xfrm>
            <a:off x="702628" y="4423331"/>
            <a:ext cx="5621020" cy="4190524"/>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234" name="Google Shape;234;p4:notes"/>
          <p:cNvSpPr/>
          <p:nvPr>
            <p:ph idx="2" type="sldImg"/>
          </p:nvPr>
        </p:nvSpPr>
        <p:spPr>
          <a:xfrm>
            <a:off x="409575" y="698500"/>
            <a:ext cx="6207125" cy="3492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46d756df69_1_37: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46d756df69_1_37: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241" name="Google Shape;241;g346d756df69_1_37:notes"/>
          <p:cNvSpPr txBox="1"/>
          <p:nvPr>
            <p:ph idx="12" type="sldNum"/>
          </p:nvPr>
        </p:nvSpPr>
        <p:spPr>
          <a:xfrm>
            <a:off x="3979930" y="8845045"/>
            <a:ext cx="3044700" cy="465600"/>
          </a:xfrm>
          <a:prstGeom prst="rect">
            <a:avLst/>
          </a:prstGeom>
        </p:spPr>
        <p:txBody>
          <a:bodyPr anchorCtr="0" anchor="b" bIns="46675" lIns="93350" spcFirstLastPara="1" rIns="93350" wrap="square" tIns="466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4651862b3e_2_0: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4651862b3e_2_0: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247" name="Google Shape;247;g34651862b3e_2_0:notes"/>
          <p:cNvSpPr txBox="1"/>
          <p:nvPr>
            <p:ph idx="12" type="sldNum"/>
          </p:nvPr>
        </p:nvSpPr>
        <p:spPr>
          <a:xfrm>
            <a:off x="3979930" y="8845045"/>
            <a:ext cx="3044700" cy="465600"/>
          </a:xfrm>
          <a:prstGeom prst="rect">
            <a:avLst/>
          </a:prstGeom>
        </p:spPr>
        <p:txBody>
          <a:bodyPr anchorCtr="0" anchor="b" bIns="46675" lIns="93350" spcFirstLastPara="1" rIns="93350" wrap="square" tIns="466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4651862b3e_2_12: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4651862b3e_2_12: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257" name="Google Shape;257;g34651862b3e_2_12:notes"/>
          <p:cNvSpPr txBox="1"/>
          <p:nvPr>
            <p:ph idx="12" type="sldNum"/>
          </p:nvPr>
        </p:nvSpPr>
        <p:spPr>
          <a:xfrm>
            <a:off x="3979930" y="8845045"/>
            <a:ext cx="3044700" cy="465600"/>
          </a:xfrm>
          <a:prstGeom prst="rect">
            <a:avLst/>
          </a:prstGeom>
        </p:spPr>
        <p:txBody>
          <a:bodyPr anchorCtr="0" anchor="b" bIns="46675" lIns="93350" spcFirstLastPara="1" rIns="93350" wrap="square" tIns="466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txBox="1"/>
          <p:nvPr>
            <p:ph idx="1" type="body"/>
          </p:nvPr>
        </p:nvSpPr>
        <p:spPr>
          <a:xfrm>
            <a:off x="702628" y="4423331"/>
            <a:ext cx="5621020" cy="4190524"/>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140" name="Google Shape;140;p3:notes"/>
          <p:cNvSpPr/>
          <p:nvPr>
            <p:ph idx="2" type="sldImg"/>
          </p:nvPr>
        </p:nvSpPr>
        <p:spPr>
          <a:xfrm>
            <a:off x="409575" y="698500"/>
            <a:ext cx="6207125" cy="3492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4651862b3e_2_22: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4651862b3e_2_22: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265" name="Google Shape;265;g34651862b3e_2_22:notes"/>
          <p:cNvSpPr txBox="1"/>
          <p:nvPr>
            <p:ph idx="12" type="sldNum"/>
          </p:nvPr>
        </p:nvSpPr>
        <p:spPr>
          <a:xfrm>
            <a:off x="3979930" y="8845045"/>
            <a:ext cx="3044700" cy="465600"/>
          </a:xfrm>
          <a:prstGeom prst="rect">
            <a:avLst/>
          </a:prstGeom>
        </p:spPr>
        <p:txBody>
          <a:bodyPr anchorCtr="0" anchor="b" bIns="46675" lIns="93350" spcFirstLastPara="1" rIns="93350" wrap="square" tIns="466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4651862b3e_2_33: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4651862b3e_2_33: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277" name="Google Shape;277;g34651862b3e_2_33:notes"/>
          <p:cNvSpPr txBox="1"/>
          <p:nvPr>
            <p:ph idx="12" type="sldNum"/>
          </p:nvPr>
        </p:nvSpPr>
        <p:spPr>
          <a:xfrm>
            <a:off x="3979930" y="8845045"/>
            <a:ext cx="3044700" cy="465600"/>
          </a:xfrm>
          <a:prstGeom prst="rect">
            <a:avLst/>
          </a:prstGeom>
        </p:spPr>
        <p:txBody>
          <a:bodyPr anchorCtr="0" anchor="b" bIns="46675" lIns="93350" spcFirstLastPara="1" rIns="93350" wrap="square" tIns="466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4651862b3e_2_42: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4651862b3e_2_42: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284" name="Google Shape;284;g34651862b3e_2_42:notes"/>
          <p:cNvSpPr txBox="1"/>
          <p:nvPr>
            <p:ph idx="12" type="sldNum"/>
          </p:nvPr>
        </p:nvSpPr>
        <p:spPr>
          <a:xfrm>
            <a:off x="3979930" y="8845045"/>
            <a:ext cx="3044700" cy="465600"/>
          </a:xfrm>
          <a:prstGeom prst="rect">
            <a:avLst/>
          </a:prstGeom>
        </p:spPr>
        <p:txBody>
          <a:bodyPr anchorCtr="0" anchor="b" bIns="46675" lIns="93350" spcFirstLastPara="1" rIns="93350" wrap="square" tIns="466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4651862b3e_2_54: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4651862b3e_2_54: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295" name="Google Shape;295;g34651862b3e_2_54:notes"/>
          <p:cNvSpPr txBox="1"/>
          <p:nvPr>
            <p:ph idx="12" type="sldNum"/>
          </p:nvPr>
        </p:nvSpPr>
        <p:spPr>
          <a:xfrm>
            <a:off x="3979930" y="8845045"/>
            <a:ext cx="3044700" cy="465600"/>
          </a:xfrm>
          <a:prstGeom prst="rect">
            <a:avLst/>
          </a:prstGeom>
        </p:spPr>
        <p:txBody>
          <a:bodyPr anchorCtr="0" anchor="b" bIns="46675" lIns="93350" spcFirstLastPara="1" rIns="93350" wrap="square" tIns="466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47770a153f_2_5: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47770a153f_2_5: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302" name="Google Shape;302;g347770a153f_2_5:notes"/>
          <p:cNvSpPr txBox="1"/>
          <p:nvPr>
            <p:ph idx="12" type="sldNum"/>
          </p:nvPr>
        </p:nvSpPr>
        <p:spPr>
          <a:xfrm>
            <a:off x="3979930" y="8845045"/>
            <a:ext cx="3044700" cy="465600"/>
          </a:xfrm>
          <a:prstGeom prst="rect">
            <a:avLst/>
          </a:prstGeom>
        </p:spPr>
        <p:txBody>
          <a:bodyPr anchorCtr="0" anchor="b" bIns="46675" lIns="93350" spcFirstLastPara="1" rIns="93350" wrap="square" tIns="466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6:notes"/>
          <p:cNvSpPr txBox="1"/>
          <p:nvPr>
            <p:ph idx="1" type="body"/>
          </p:nvPr>
        </p:nvSpPr>
        <p:spPr>
          <a:xfrm>
            <a:off x="702628" y="4423331"/>
            <a:ext cx="5621020" cy="4190524"/>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308" name="Google Shape;308;p16:notes"/>
          <p:cNvSpPr/>
          <p:nvPr>
            <p:ph idx="2" type="sldImg"/>
          </p:nvPr>
        </p:nvSpPr>
        <p:spPr>
          <a:xfrm>
            <a:off x="409575" y="698500"/>
            <a:ext cx="6207125" cy="3492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7:notes"/>
          <p:cNvSpPr txBox="1"/>
          <p:nvPr>
            <p:ph idx="1" type="body"/>
          </p:nvPr>
        </p:nvSpPr>
        <p:spPr>
          <a:xfrm>
            <a:off x="702628" y="4423331"/>
            <a:ext cx="5621020" cy="4190524"/>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313" name="Google Shape;313;p17:notes"/>
          <p:cNvSpPr/>
          <p:nvPr>
            <p:ph idx="2" type="sldImg"/>
          </p:nvPr>
        </p:nvSpPr>
        <p:spPr>
          <a:xfrm>
            <a:off x="409575" y="698500"/>
            <a:ext cx="6207125" cy="3492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46d5aba4fa_0_6: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146" name="Google Shape;146;g346d5aba4fa_0_6: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46d5aba4fa_0_23: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152" name="Google Shape;152;g346d5aba4fa_0_23: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46d5aba4fa_0_38: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158" name="Google Shape;158;g346d5aba4fa_0_38: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46d5aba4fa_0_45: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164" name="Google Shape;164;g346d5aba4fa_0_45: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46d5aba4fa_0_62: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spcBef>
                <a:spcPts val="0"/>
              </a:spcBef>
              <a:spcAft>
                <a:spcPts val="0"/>
              </a:spcAft>
              <a:buNone/>
            </a:pPr>
            <a:r>
              <a:t/>
            </a:r>
            <a:endParaRPr/>
          </a:p>
        </p:txBody>
      </p:sp>
      <p:sp>
        <p:nvSpPr>
          <p:cNvPr id="171" name="Google Shape;171;g346d5aba4fa_0_62: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4651862b3e_1_0: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4651862b3e_1_0: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lnSpc>
                <a:spcPct val="115000"/>
              </a:lnSpc>
              <a:spcBef>
                <a:spcPts val="1200"/>
              </a:spcBef>
              <a:spcAft>
                <a:spcPts val="0"/>
              </a:spcAft>
              <a:buClr>
                <a:schemeClr val="dk1"/>
              </a:buClr>
              <a:buSzPts val="1100"/>
              <a:buFont typeface="Arial"/>
              <a:buNone/>
            </a:pPr>
            <a:r>
              <a:rPr lang="en-US"/>
              <a:t>Our AI-based medication interaction monitoring platform brings 4 important features.</a:t>
            </a:r>
            <a:endParaRPr/>
          </a:p>
          <a:p>
            <a:pPr indent="0" lvl="0" marL="0" rtl="0" algn="l">
              <a:lnSpc>
                <a:spcPct val="115000"/>
              </a:lnSpc>
              <a:spcBef>
                <a:spcPts val="1200"/>
              </a:spcBef>
              <a:spcAft>
                <a:spcPts val="0"/>
              </a:spcAft>
              <a:buClr>
                <a:schemeClr val="dk1"/>
              </a:buClr>
              <a:buSzPts val="1100"/>
              <a:buFont typeface="Arial"/>
              <a:buNone/>
            </a:pPr>
            <a:r>
              <a:rPr lang="en-US"/>
              <a:t>First, our EHR Integration via FHIR Standards enables seamless connection with major electronic health record systems. This provides real-time clinical decision support that automatically screens for potential drug interactions during prescribing. Unlike traditional systems, our context-aware alerts consider patient-specific factors such as age, comorbidities, and organ function—significantly reducing alert fatigue while maximizing clinical relevance.</a:t>
            </a:r>
            <a:endParaRPr/>
          </a:p>
          <a:p>
            <a:pPr indent="0" lvl="0" marL="0" rtl="0" algn="l">
              <a:lnSpc>
                <a:spcPct val="115000"/>
              </a:lnSpc>
              <a:spcBef>
                <a:spcPts val="1200"/>
              </a:spcBef>
              <a:spcAft>
                <a:spcPts val="0"/>
              </a:spcAft>
              <a:buClr>
                <a:schemeClr val="dk1"/>
              </a:buClr>
              <a:buSzPts val="1100"/>
              <a:buFont typeface="Arial"/>
              <a:buNone/>
            </a:pPr>
            <a:r>
              <a:rPr lang="en-US"/>
              <a:t>Second, our Comprehensive Patient Mobile Application serves as a personal medication safety companion. Patients can scan medications to identify potential interactions with their current therapies, access a customizable food database screening tool for dietary considerations, and receive voice-enabled reminders—making it accessible for older adults and visually impaired users. And the application supports multiple languages.</a:t>
            </a:r>
            <a:endParaRPr/>
          </a:p>
          <a:p>
            <a:pPr indent="0" lvl="0" marL="0" rtl="0" algn="l">
              <a:spcBef>
                <a:spcPts val="1200"/>
              </a:spcBef>
              <a:spcAft>
                <a:spcPts val="0"/>
              </a:spcAft>
              <a:buNone/>
            </a:pPr>
            <a:r>
              <a:t/>
            </a:r>
            <a:endParaRPr/>
          </a:p>
        </p:txBody>
      </p:sp>
      <p:sp>
        <p:nvSpPr>
          <p:cNvPr id="179" name="Google Shape;179;g34651862b3e_1_0:notes"/>
          <p:cNvSpPr txBox="1"/>
          <p:nvPr>
            <p:ph idx="12" type="sldNum"/>
          </p:nvPr>
        </p:nvSpPr>
        <p:spPr>
          <a:xfrm>
            <a:off x="3979930" y="8845045"/>
            <a:ext cx="3044700" cy="465600"/>
          </a:xfrm>
          <a:prstGeom prst="rect">
            <a:avLst/>
          </a:prstGeom>
        </p:spPr>
        <p:txBody>
          <a:bodyPr anchorCtr="0" anchor="b" bIns="46675" lIns="93350" spcFirstLastPara="1" rIns="93350" wrap="square" tIns="466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4651862b3e_1_8:notes"/>
          <p:cNvSpPr/>
          <p:nvPr>
            <p:ph idx="2" type="sldImg"/>
          </p:nvPr>
        </p:nvSpPr>
        <p:spPr>
          <a:xfrm>
            <a:off x="409575" y="698500"/>
            <a:ext cx="6207000" cy="34926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4651862b3e_1_8:notes"/>
          <p:cNvSpPr txBox="1"/>
          <p:nvPr>
            <p:ph idx="1" type="body"/>
          </p:nvPr>
        </p:nvSpPr>
        <p:spPr>
          <a:xfrm>
            <a:off x="702628" y="4423331"/>
            <a:ext cx="5621100" cy="4190400"/>
          </a:xfrm>
          <a:prstGeom prst="rect">
            <a:avLst/>
          </a:prstGeom>
        </p:spPr>
        <p:txBody>
          <a:bodyPr anchorCtr="0" anchor="t" bIns="46675" lIns="93350" spcFirstLastPara="1" rIns="93350" wrap="square" tIns="46675">
            <a:noAutofit/>
          </a:bodyPr>
          <a:lstStyle/>
          <a:p>
            <a:pPr indent="0" lvl="0" marL="0" rtl="0" algn="l">
              <a:lnSpc>
                <a:spcPct val="115000"/>
              </a:lnSpc>
              <a:spcBef>
                <a:spcPts val="1200"/>
              </a:spcBef>
              <a:spcAft>
                <a:spcPts val="0"/>
              </a:spcAft>
              <a:buClr>
                <a:schemeClr val="dk1"/>
              </a:buClr>
              <a:buSzPts val="1100"/>
              <a:buFont typeface="Arial"/>
              <a:buNone/>
            </a:pPr>
            <a:r>
              <a:rPr lang="en-US"/>
              <a:t>At the heart of our platform is a sophisticated Knowledge Graph and Intelligence Engine that I will introduce in the next session. Our natural language processing translates complex medical warnings into patient-friendly language, while our risk stratification algorithm categorizes interactions by severity and provides appropriate recommendations. The system's machine learning components continuously improve detection accuracy based on clinical feedback and emerging evidence.</a:t>
            </a:r>
            <a:endParaRPr/>
          </a:p>
          <a:p>
            <a:pPr indent="0" lvl="0" marL="0" rtl="0" algn="l">
              <a:lnSpc>
                <a:spcPct val="115000"/>
              </a:lnSpc>
              <a:spcBef>
                <a:spcPts val="1200"/>
              </a:spcBef>
              <a:spcAft>
                <a:spcPts val="1200"/>
              </a:spcAft>
              <a:buNone/>
            </a:pPr>
            <a:r>
              <a:rPr lang="en-US"/>
              <a:t>Looking ahead, our Expandable Architecture supports future integration with genomic information for personalized therapy, wearable health devices for real-time physiological data, and secure sharing capabilities with healthcare providers and caregivers when authorized by patients. This forward-looking design ensures our system will evolve alongside advances in personalized medicine and digital health technology, making it a sustainable investment for healthcare organizations.</a:t>
            </a:r>
            <a:endParaRPr/>
          </a:p>
        </p:txBody>
      </p:sp>
      <p:sp>
        <p:nvSpPr>
          <p:cNvPr id="186" name="Google Shape;186;g34651862b3e_1_8:notes"/>
          <p:cNvSpPr txBox="1"/>
          <p:nvPr>
            <p:ph idx="12" type="sldNum"/>
          </p:nvPr>
        </p:nvSpPr>
        <p:spPr>
          <a:xfrm>
            <a:off x="3979930" y="8845045"/>
            <a:ext cx="3044700" cy="465600"/>
          </a:xfrm>
          <a:prstGeom prst="rect">
            <a:avLst/>
          </a:prstGeom>
        </p:spPr>
        <p:txBody>
          <a:bodyPr anchorCtr="0" anchor="b" bIns="46675" lIns="93350" spcFirstLastPara="1" rIns="93350" wrap="square" tIns="466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ver Slide">
  <p:cSld name="2_Cover Slide">
    <p:spTree>
      <p:nvGrpSpPr>
        <p:cNvPr id="15" name="Shape 15"/>
        <p:cNvGrpSpPr/>
        <p:nvPr/>
      </p:nvGrpSpPr>
      <p:grpSpPr>
        <a:xfrm>
          <a:off x="0" y="0"/>
          <a:ext cx="0" cy="0"/>
          <a:chOff x="0" y="0"/>
          <a:chExt cx="0" cy="0"/>
        </a:xfrm>
      </p:grpSpPr>
      <p:sp>
        <p:nvSpPr>
          <p:cNvPr id="16" name="Google Shape;16;p19"/>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 name="Google Shape;17;p19"/>
          <p:cNvSpPr/>
          <p:nvPr/>
        </p:nvSpPr>
        <p:spPr>
          <a:xfrm>
            <a:off x="0" y="1320393"/>
            <a:ext cx="9144000" cy="3362743"/>
          </a:xfrm>
          <a:prstGeom prst="rect">
            <a:avLst/>
          </a:prstGeom>
          <a:solidFill>
            <a:srgbClr val="B31B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 name="Google Shape;18;p19"/>
          <p:cNvSpPr txBox="1"/>
          <p:nvPr>
            <p:ph type="ctrTitle"/>
          </p:nvPr>
        </p:nvSpPr>
        <p:spPr>
          <a:xfrm>
            <a:off x="396072" y="1603652"/>
            <a:ext cx="8351856" cy="1329595"/>
          </a:xfrm>
          <a:prstGeom prst="rect">
            <a:avLst/>
          </a:prstGeom>
          <a:noFill/>
          <a:ln>
            <a:noFill/>
          </a:ln>
        </p:spPr>
        <p:txBody>
          <a:bodyPr anchorCtr="0" anchor="b" bIns="0" lIns="0" spcFirstLastPara="1" rIns="91425" wrap="square" tIns="0">
            <a:spAutoFit/>
          </a:bodyPr>
          <a:lstStyle>
            <a:lvl1pPr lvl="0" algn="l">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9"/>
          <p:cNvSpPr txBox="1"/>
          <p:nvPr>
            <p:ph idx="1" type="subTitle"/>
          </p:nvPr>
        </p:nvSpPr>
        <p:spPr>
          <a:xfrm>
            <a:off x="396072" y="3020419"/>
            <a:ext cx="8351856" cy="290849"/>
          </a:xfrm>
          <a:prstGeom prst="rect">
            <a:avLst/>
          </a:prstGeom>
          <a:noFill/>
          <a:ln>
            <a:noFill/>
          </a:ln>
        </p:spPr>
        <p:txBody>
          <a:bodyPr anchorCtr="0" anchor="t" bIns="0" lIns="0" spcFirstLastPara="1" rIns="0" wrap="square" tIns="0">
            <a:spAutoFit/>
          </a:bodyPr>
          <a:lstStyle>
            <a:lvl1pPr lvl="0" algn="l">
              <a:lnSpc>
                <a:spcPct val="90000"/>
              </a:lnSpc>
              <a:spcBef>
                <a:spcPts val="600"/>
              </a:spcBef>
              <a:spcAft>
                <a:spcPts val="0"/>
              </a:spcAft>
              <a:buClr>
                <a:schemeClr val="lt1"/>
              </a:buClr>
              <a:buSzPts val="2100"/>
              <a:buFont typeface="Arial"/>
              <a:buNone/>
              <a:defRPr b="0" sz="2100">
                <a:solidFill>
                  <a:schemeClr val="lt1"/>
                </a:solidFill>
                <a:latin typeface="Arial"/>
                <a:ea typeface="Arial"/>
                <a:cs typeface="Arial"/>
                <a:sym typeface="Arial"/>
              </a:defRPr>
            </a:lvl1pPr>
            <a:lvl2pPr lvl="1" algn="ctr">
              <a:lnSpc>
                <a:spcPct val="100000"/>
              </a:lnSpc>
              <a:spcBef>
                <a:spcPts val="320"/>
              </a:spcBef>
              <a:spcAft>
                <a:spcPts val="0"/>
              </a:spcAft>
              <a:buClr>
                <a:srgbClr val="8C8C8C"/>
              </a:buClr>
              <a:buSzPts val="1600"/>
              <a:buNone/>
              <a:defRPr>
                <a:solidFill>
                  <a:srgbClr val="8C8C8C"/>
                </a:solidFill>
              </a:defRPr>
            </a:lvl2pPr>
            <a:lvl3pPr lvl="2" algn="ctr">
              <a:lnSpc>
                <a:spcPct val="100000"/>
              </a:lnSpc>
              <a:spcBef>
                <a:spcPts val="320"/>
              </a:spcBef>
              <a:spcAft>
                <a:spcPts val="0"/>
              </a:spcAft>
              <a:buClr>
                <a:srgbClr val="8C8C8C"/>
              </a:buClr>
              <a:buSzPts val="1600"/>
              <a:buNone/>
              <a:defRPr>
                <a:solidFill>
                  <a:srgbClr val="8C8C8C"/>
                </a:solidFill>
              </a:defRPr>
            </a:lvl3pPr>
            <a:lvl4pPr lvl="3" algn="ctr">
              <a:spcBef>
                <a:spcPts val="320"/>
              </a:spcBef>
              <a:spcAft>
                <a:spcPts val="0"/>
              </a:spcAft>
              <a:buClr>
                <a:srgbClr val="8C8C8C"/>
              </a:buClr>
              <a:buSzPts val="1600"/>
              <a:buNone/>
              <a:defRPr>
                <a:solidFill>
                  <a:srgbClr val="8C8C8C"/>
                </a:solidFill>
              </a:defRPr>
            </a:lvl4pPr>
            <a:lvl5pPr lvl="4" algn="ctr">
              <a:spcBef>
                <a:spcPts val="320"/>
              </a:spcBef>
              <a:spcAft>
                <a:spcPts val="0"/>
              </a:spcAft>
              <a:buClr>
                <a:srgbClr val="8C8C8C"/>
              </a:buClr>
              <a:buSzPts val="1600"/>
              <a:buNone/>
              <a:defRPr>
                <a:solidFill>
                  <a:srgbClr val="8C8C8C"/>
                </a:solidFill>
              </a:defRPr>
            </a:lvl5pPr>
            <a:lvl6pPr lvl="5" algn="ctr">
              <a:spcBef>
                <a:spcPts val="400"/>
              </a:spcBef>
              <a:spcAft>
                <a:spcPts val="0"/>
              </a:spcAft>
              <a:buClr>
                <a:srgbClr val="8C8C8C"/>
              </a:buClr>
              <a:buSzPts val="2000"/>
              <a:buNone/>
              <a:defRPr>
                <a:solidFill>
                  <a:srgbClr val="8C8C8C"/>
                </a:solidFill>
              </a:defRPr>
            </a:lvl6pPr>
            <a:lvl7pPr lvl="6" algn="ctr">
              <a:spcBef>
                <a:spcPts val="400"/>
              </a:spcBef>
              <a:spcAft>
                <a:spcPts val="0"/>
              </a:spcAft>
              <a:buClr>
                <a:srgbClr val="8C8C8C"/>
              </a:buClr>
              <a:buSzPts val="2000"/>
              <a:buNone/>
              <a:defRPr>
                <a:solidFill>
                  <a:srgbClr val="8C8C8C"/>
                </a:solidFill>
              </a:defRPr>
            </a:lvl7pPr>
            <a:lvl8pPr lvl="7" algn="ctr">
              <a:spcBef>
                <a:spcPts val="400"/>
              </a:spcBef>
              <a:spcAft>
                <a:spcPts val="0"/>
              </a:spcAft>
              <a:buClr>
                <a:srgbClr val="8C8C8C"/>
              </a:buClr>
              <a:buSzPts val="2000"/>
              <a:buNone/>
              <a:defRPr>
                <a:solidFill>
                  <a:srgbClr val="8C8C8C"/>
                </a:solidFill>
              </a:defRPr>
            </a:lvl8pPr>
            <a:lvl9pPr lvl="8" algn="ctr">
              <a:spcBef>
                <a:spcPts val="400"/>
              </a:spcBef>
              <a:spcAft>
                <a:spcPts val="0"/>
              </a:spcAft>
              <a:buClr>
                <a:srgbClr val="8C8C8C"/>
              </a:buClr>
              <a:buSzPts val="2000"/>
              <a:buNone/>
              <a:defRPr>
                <a:solidFill>
                  <a:srgbClr val="8C8C8C"/>
                </a:solidFill>
              </a:defRPr>
            </a:lvl9pPr>
          </a:lstStyle>
          <a:p/>
        </p:txBody>
      </p:sp>
      <p:sp>
        <p:nvSpPr>
          <p:cNvPr id="20" name="Google Shape;20;p19"/>
          <p:cNvSpPr txBox="1"/>
          <p:nvPr>
            <p:ph idx="2" type="body"/>
          </p:nvPr>
        </p:nvSpPr>
        <p:spPr>
          <a:xfrm>
            <a:off x="396072" y="3816384"/>
            <a:ext cx="5853112" cy="528478"/>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Clr>
                <a:schemeClr val="lt1"/>
              </a:buClr>
              <a:buSzPts val="1500"/>
              <a:buFont typeface="Arial"/>
              <a:buNone/>
              <a:defRPr b="0" sz="1500">
                <a:solidFill>
                  <a:schemeClr val="lt1"/>
                </a:solidFill>
              </a:defRPr>
            </a:lvl1pPr>
            <a:lvl2pPr indent="-330200" lvl="1" marL="914400" algn="l">
              <a:lnSpc>
                <a:spcPct val="100000"/>
              </a:lnSpc>
              <a:spcBef>
                <a:spcPts val="320"/>
              </a:spcBef>
              <a:spcAft>
                <a:spcPts val="0"/>
              </a:spcAft>
              <a:buClr>
                <a:schemeClr val="lt1"/>
              </a:buClr>
              <a:buSzPts val="1600"/>
              <a:buChar char="•"/>
              <a:defRPr>
                <a:solidFill>
                  <a:schemeClr val="lt1"/>
                </a:solidFill>
              </a:defRPr>
            </a:lvl2pPr>
            <a:lvl3pPr indent="-330200" lvl="2" marL="1371600" algn="l">
              <a:lnSpc>
                <a:spcPct val="100000"/>
              </a:lnSpc>
              <a:spcBef>
                <a:spcPts val="320"/>
              </a:spcBef>
              <a:spcAft>
                <a:spcPts val="0"/>
              </a:spcAft>
              <a:buClr>
                <a:schemeClr val="lt1"/>
              </a:buClr>
              <a:buSzPts val="1600"/>
              <a:buChar char="o"/>
              <a:defRPr>
                <a:solidFill>
                  <a:schemeClr val="lt1"/>
                </a:solidFill>
              </a:defRPr>
            </a:lvl3pPr>
            <a:lvl4pPr indent="-330200" lvl="3" marL="1828800" algn="l">
              <a:spcBef>
                <a:spcPts val="320"/>
              </a:spcBef>
              <a:spcAft>
                <a:spcPts val="0"/>
              </a:spcAft>
              <a:buClr>
                <a:schemeClr val="lt1"/>
              </a:buClr>
              <a:buSzPts val="1600"/>
              <a:buChar char="–"/>
              <a:defRPr>
                <a:solidFill>
                  <a:schemeClr val="lt1"/>
                </a:solidFill>
              </a:defRPr>
            </a:lvl4pPr>
            <a:lvl5pPr indent="-330200" lvl="4" marL="2286000" algn="l">
              <a:spcBef>
                <a:spcPts val="320"/>
              </a:spcBef>
              <a:spcAft>
                <a:spcPts val="0"/>
              </a:spcAft>
              <a:buClr>
                <a:schemeClr val="lt1"/>
              </a:buClr>
              <a:buSzPts val="16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 name="Google Shape;21;p19"/>
          <p:cNvSpPr txBox="1"/>
          <p:nvPr>
            <p:ph idx="3" type="body"/>
          </p:nvPr>
        </p:nvSpPr>
        <p:spPr>
          <a:xfrm>
            <a:off x="5842000" y="3816383"/>
            <a:ext cx="2905928" cy="528478"/>
          </a:xfrm>
          <a:prstGeom prst="rect">
            <a:avLst/>
          </a:prstGeom>
          <a:noFill/>
          <a:ln>
            <a:noFill/>
          </a:ln>
        </p:spPr>
        <p:txBody>
          <a:bodyPr anchorCtr="0" anchor="t" bIns="0" lIns="0" spcFirstLastPara="1" rIns="0" wrap="square" tIns="0">
            <a:spAutoFit/>
          </a:bodyPr>
          <a:lstStyle>
            <a:lvl1pPr indent="-228600" lvl="0" marL="457200" algn="r">
              <a:lnSpc>
                <a:spcPct val="120000"/>
              </a:lnSpc>
              <a:spcBef>
                <a:spcPts val="0"/>
              </a:spcBef>
              <a:spcAft>
                <a:spcPts val="0"/>
              </a:spcAft>
              <a:buClr>
                <a:schemeClr val="lt1"/>
              </a:buClr>
              <a:buSzPts val="1500"/>
              <a:buFont typeface="Arial"/>
              <a:buNone/>
              <a:defRPr b="0" sz="1500">
                <a:solidFill>
                  <a:schemeClr val="lt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22" name="Google Shape;22;p19"/>
          <p:cNvPicPr preferRelativeResize="0"/>
          <p:nvPr/>
        </p:nvPicPr>
        <p:blipFill rotWithShape="1">
          <a:blip r:embed="rId2">
            <a:alphaModFix/>
          </a:blip>
          <a:srcRect b="0" l="0" r="0" t="0"/>
          <a:stretch/>
        </p:blipFill>
        <p:spPr>
          <a:xfrm>
            <a:off x="0" y="4187837"/>
            <a:ext cx="9144000" cy="495300"/>
          </a:xfrm>
          <a:prstGeom prst="rect">
            <a:avLst/>
          </a:prstGeom>
          <a:noFill/>
          <a:ln>
            <a:noFill/>
          </a:ln>
        </p:spPr>
      </p:pic>
      <p:pic>
        <p:nvPicPr>
          <p:cNvPr id="23" name="Google Shape;23;p19"/>
          <p:cNvPicPr preferRelativeResize="0"/>
          <p:nvPr/>
        </p:nvPicPr>
        <p:blipFill rotWithShape="1">
          <a:blip r:embed="rId3">
            <a:alphaModFix/>
          </a:blip>
          <a:srcRect b="0" l="0" r="0" t="0"/>
          <a:stretch/>
        </p:blipFill>
        <p:spPr>
          <a:xfrm>
            <a:off x="409653" y="400173"/>
            <a:ext cx="4550912" cy="44519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s &amp; Copy 1">
  <p:cSld name="Charts &amp; Copy 1">
    <p:spTree>
      <p:nvGrpSpPr>
        <p:cNvPr id="62" name="Shape 62"/>
        <p:cNvGrpSpPr/>
        <p:nvPr/>
      </p:nvGrpSpPr>
      <p:grpSpPr>
        <a:xfrm>
          <a:off x="0" y="0"/>
          <a:ext cx="0" cy="0"/>
          <a:chOff x="0" y="0"/>
          <a:chExt cx="0" cy="0"/>
        </a:xfrm>
      </p:grpSpPr>
      <p:sp>
        <p:nvSpPr>
          <p:cNvPr id="63" name="Google Shape;63;p28"/>
          <p:cNvSpPr/>
          <p:nvPr>
            <p:ph idx="2" type="chart"/>
          </p:nvPr>
        </p:nvSpPr>
        <p:spPr>
          <a:xfrm>
            <a:off x="457200" y="721883"/>
            <a:ext cx="2569034" cy="1617557"/>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4" name="Google Shape;64;p28"/>
          <p:cNvSpPr/>
          <p:nvPr>
            <p:ph idx="3" type="chart"/>
          </p:nvPr>
        </p:nvSpPr>
        <p:spPr>
          <a:xfrm>
            <a:off x="3292188" y="721883"/>
            <a:ext cx="2569034" cy="1617557"/>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5" name="Google Shape;65;p28"/>
          <p:cNvSpPr/>
          <p:nvPr>
            <p:ph idx="4" type="chart"/>
          </p:nvPr>
        </p:nvSpPr>
        <p:spPr>
          <a:xfrm>
            <a:off x="6110868" y="721883"/>
            <a:ext cx="2569034" cy="1617557"/>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6" name="Google Shape;66;p28"/>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8"/>
          <p:cNvSpPr txBox="1"/>
          <p:nvPr>
            <p:ph idx="1" type="body"/>
          </p:nvPr>
        </p:nvSpPr>
        <p:spPr>
          <a:xfrm>
            <a:off x="457200" y="2429425"/>
            <a:ext cx="2569036"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 name="Google Shape;68;p28"/>
          <p:cNvSpPr txBox="1"/>
          <p:nvPr>
            <p:ph idx="5" type="body"/>
          </p:nvPr>
        </p:nvSpPr>
        <p:spPr>
          <a:xfrm>
            <a:off x="3282779" y="2429425"/>
            <a:ext cx="2569036"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28"/>
          <p:cNvSpPr txBox="1"/>
          <p:nvPr>
            <p:ph idx="6" type="body"/>
          </p:nvPr>
        </p:nvSpPr>
        <p:spPr>
          <a:xfrm>
            <a:off x="6116595" y="2429425"/>
            <a:ext cx="2569036"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s &amp; Copy 2">
  <p:cSld name="Charts &amp; Copy 2">
    <p:spTree>
      <p:nvGrpSpPr>
        <p:cNvPr id="70" name="Shape 70"/>
        <p:cNvGrpSpPr/>
        <p:nvPr/>
      </p:nvGrpSpPr>
      <p:grpSpPr>
        <a:xfrm>
          <a:off x="0" y="0"/>
          <a:ext cx="0" cy="0"/>
          <a:chOff x="0" y="0"/>
          <a:chExt cx="0" cy="0"/>
        </a:xfrm>
      </p:grpSpPr>
      <p:sp>
        <p:nvSpPr>
          <p:cNvPr id="71" name="Google Shape;71;p29"/>
          <p:cNvSpPr/>
          <p:nvPr>
            <p:ph idx="2" type="chart"/>
          </p:nvPr>
        </p:nvSpPr>
        <p:spPr>
          <a:xfrm>
            <a:off x="457200" y="721883"/>
            <a:ext cx="1985216" cy="1617557"/>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2" name="Google Shape;72;p29"/>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29"/>
          <p:cNvSpPr txBox="1"/>
          <p:nvPr>
            <p:ph idx="1" type="body"/>
          </p:nvPr>
        </p:nvSpPr>
        <p:spPr>
          <a:xfrm>
            <a:off x="457200" y="2429425"/>
            <a:ext cx="1985218"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29"/>
          <p:cNvSpPr/>
          <p:nvPr>
            <p:ph idx="3" type="chart"/>
          </p:nvPr>
        </p:nvSpPr>
        <p:spPr>
          <a:xfrm>
            <a:off x="2538661" y="721883"/>
            <a:ext cx="1985216" cy="1617557"/>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5" name="Google Shape;75;p29"/>
          <p:cNvSpPr txBox="1"/>
          <p:nvPr>
            <p:ph idx="4" type="body"/>
          </p:nvPr>
        </p:nvSpPr>
        <p:spPr>
          <a:xfrm>
            <a:off x="2538661" y="2429425"/>
            <a:ext cx="1985218"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6" name="Google Shape;76;p29"/>
          <p:cNvSpPr/>
          <p:nvPr>
            <p:ph idx="5" type="chart"/>
          </p:nvPr>
        </p:nvSpPr>
        <p:spPr>
          <a:xfrm>
            <a:off x="4620122" y="721883"/>
            <a:ext cx="1985216" cy="1617557"/>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7" name="Google Shape;77;p29"/>
          <p:cNvSpPr txBox="1"/>
          <p:nvPr>
            <p:ph idx="6" type="body"/>
          </p:nvPr>
        </p:nvSpPr>
        <p:spPr>
          <a:xfrm>
            <a:off x="4620122" y="2429425"/>
            <a:ext cx="1985218"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 name="Google Shape;78;p29"/>
          <p:cNvSpPr/>
          <p:nvPr>
            <p:ph idx="7" type="chart"/>
          </p:nvPr>
        </p:nvSpPr>
        <p:spPr>
          <a:xfrm>
            <a:off x="6701582" y="721883"/>
            <a:ext cx="1985216" cy="1617557"/>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9" name="Google Shape;79;p29"/>
          <p:cNvSpPr txBox="1"/>
          <p:nvPr>
            <p:ph idx="8" type="body"/>
          </p:nvPr>
        </p:nvSpPr>
        <p:spPr>
          <a:xfrm>
            <a:off x="6701582" y="2429425"/>
            <a:ext cx="1985218"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harts &amp; Copy 2">
  <p:cSld name="1_Charts &amp; Copy 2">
    <p:spTree>
      <p:nvGrpSpPr>
        <p:cNvPr id="80" name="Shape 80"/>
        <p:cNvGrpSpPr/>
        <p:nvPr/>
      </p:nvGrpSpPr>
      <p:grpSpPr>
        <a:xfrm>
          <a:off x="0" y="0"/>
          <a:ext cx="0" cy="0"/>
          <a:chOff x="0" y="0"/>
          <a:chExt cx="0" cy="0"/>
        </a:xfrm>
      </p:grpSpPr>
      <p:sp>
        <p:nvSpPr>
          <p:cNvPr id="81" name="Google Shape;81;p30"/>
          <p:cNvSpPr/>
          <p:nvPr>
            <p:ph idx="2" type="chart"/>
          </p:nvPr>
        </p:nvSpPr>
        <p:spPr>
          <a:xfrm>
            <a:off x="457200" y="721883"/>
            <a:ext cx="1985216" cy="1617557"/>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 name="Google Shape;82;p30"/>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30"/>
          <p:cNvSpPr txBox="1"/>
          <p:nvPr>
            <p:ph idx="1" type="body"/>
          </p:nvPr>
        </p:nvSpPr>
        <p:spPr>
          <a:xfrm>
            <a:off x="457200" y="2429425"/>
            <a:ext cx="8220242"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4" name="Google Shape;84;p30"/>
          <p:cNvSpPr/>
          <p:nvPr>
            <p:ph idx="3" type="chart"/>
          </p:nvPr>
        </p:nvSpPr>
        <p:spPr>
          <a:xfrm>
            <a:off x="2538661" y="721883"/>
            <a:ext cx="1985216" cy="1617557"/>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5" name="Google Shape;85;p30"/>
          <p:cNvSpPr/>
          <p:nvPr>
            <p:ph idx="4" type="chart"/>
          </p:nvPr>
        </p:nvSpPr>
        <p:spPr>
          <a:xfrm>
            <a:off x="4620122" y="721883"/>
            <a:ext cx="1985216" cy="1617557"/>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6" name="Google Shape;86;p30"/>
          <p:cNvSpPr/>
          <p:nvPr>
            <p:ph idx="5" type="chart"/>
          </p:nvPr>
        </p:nvSpPr>
        <p:spPr>
          <a:xfrm>
            <a:off x="6701582" y="721883"/>
            <a:ext cx="1985216" cy="1617557"/>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amp; Copy">
  <p:cSld name="Chart &amp; Copy">
    <p:spTree>
      <p:nvGrpSpPr>
        <p:cNvPr id="87" name="Shape 87"/>
        <p:cNvGrpSpPr/>
        <p:nvPr/>
      </p:nvGrpSpPr>
      <p:grpSpPr>
        <a:xfrm>
          <a:off x="0" y="0"/>
          <a:ext cx="0" cy="0"/>
          <a:chOff x="0" y="0"/>
          <a:chExt cx="0" cy="0"/>
        </a:xfrm>
      </p:grpSpPr>
      <p:sp>
        <p:nvSpPr>
          <p:cNvPr id="88" name="Google Shape;88;p31"/>
          <p:cNvSpPr/>
          <p:nvPr>
            <p:ph idx="2" type="chart"/>
          </p:nvPr>
        </p:nvSpPr>
        <p:spPr>
          <a:xfrm>
            <a:off x="457199" y="594059"/>
            <a:ext cx="4031673" cy="3653992"/>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9" name="Google Shape;89;p31"/>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31"/>
          <p:cNvSpPr txBox="1"/>
          <p:nvPr>
            <p:ph idx="1" type="body"/>
          </p:nvPr>
        </p:nvSpPr>
        <p:spPr>
          <a:xfrm>
            <a:off x="4562641" y="594059"/>
            <a:ext cx="4114801" cy="365399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amp; Chart">
  <p:cSld name="Copy &amp; Chart">
    <p:spTree>
      <p:nvGrpSpPr>
        <p:cNvPr id="91" name="Shape 91"/>
        <p:cNvGrpSpPr/>
        <p:nvPr/>
      </p:nvGrpSpPr>
      <p:grpSpPr>
        <a:xfrm>
          <a:off x="0" y="0"/>
          <a:ext cx="0" cy="0"/>
          <a:chOff x="0" y="0"/>
          <a:chExt cx="0" cy="0"/>
        </a:xfrm>
      </p:grpSpPr>
      <p:sp>
        <p:nvSpPr>
          <p:cNvPr id="92" name="Google Shape;92;p32"/>
          <p:cNvSpPr/>
          <p:nvPr>
            <p:ph idx="2" type="chart"/>
          </p:nvPr>
        </p:nvSpPr>
        <p:spPr>
          <a:xfrm>
            <a:off x="4655127" y="594059"/>
            <a:ext cx="4022315" cy="3653992"/>
          </a:xfrm>
          <a:prstGeom prst="rect">
            <a:avLst/>
          </a:prstGeom>
          <a:noFill/>
          <a:ln>
            <a:noFill/>
          </a:ln>
        </p:spPr>
        <p:txBody>
          <a:bodyPr anchorCtr="0" anchor="t" bIns="45700" lIns="0" spcFirstLastPara="1" rIns="91425" wrap="square" tIns="45700">
            <a:spAutoFit/>
          </a:bodyPr>
          <a:lstStyle>
            <a:lvl1pPr lvl="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3" name="Google Shape;93;p32"/>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32"/>
          <p:cNvSpPr txBox="1"/>
          <p:nvPr>
            <p:ph idx="1" type="body"/>
          </p:nvPr>
        </p:nvSpPr>
        <p:spPr>
          <a:xfrm>
            <a:off x="457199" y="594059"/>
            <a:ext cx="4114801" cy="365399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py &amp; Chart">
  <p:cSld name="1_Copy &amp; Chart">
    <p:spTree>
      <p:nvGrpSpPr>
        <p:cNvPr id="95" name="Shape 95"/>
        <p:cNvGrpSpPr/>
        <p:nvPr/>
      </p:nvGrpSpPr>
      <p:grpSpPr>
        <a:xfrm>
          <a:off x="0" y="0"/>
          <a:ext cx="0" cy="0"/>
          <a:chOff x="0" y="0"/>
          <a:chExt cx="0" cy="0"/>
        </a:xfrm>
      </p:grpSpPr>
      <p:sp>
        <p:nvSpPr>
          <p:cNvPr id="96" name="Google Shape;96;p33"/>
          <p:cNvSpPr/>
          <p:nvPr/>
        </p:nvSpPr>
        <p:spPr>
          <a:xfrm>
            <a:off x="0" y="4295775"/>
            <a:ext cx="9144000" cy="847725"/>
          </a:xfrm>
          <a:prstGeom prst="rect">
            <a:avLst/>
          </a:prstGeom>
          <a:solidFill>
            <a:schemeClr val="lt1"/>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7" name="Google Shape;97;p33"/>
          <p:cNvSpPr txBox="1"/>
          <p:nvPr>
            <p:ph type="ctrTitle"/>
          </p:nvPr>
        </p:nvSpPr>
        <p:spPr>
          <a:xfrm>
            <a:off x="470499" y="2038173"/>
            <a:ext cx="8351856" cy="664797"/>
          </a:xfrm>
          <a:prstGeom prst="rect">
            <a:avLst/>
          </a:prstGeom>
          <a:noFill/>
          <a:ln>
            <a:noFill/>
          </a:ln>
        </p:spPr>
        <p:txBody>
          <a:bodyPr anchorCtr="0" anchor="b" bIns="0" lIns="0" spcFirstLastPara="1" rIns="91425" wrap="square" tIns="0">
            <a:spAutoFit/>
          </a:bodyPr>
          <a:lstStyle>
            <a:lvl1pPr lvl="0" algn="ctr">
              <a:lnSpc>
                <a:spcPct val="90000"/>
              </a:lnSpc>
              <a:spcBef>
                <a:spcPts val="0"/>
              </a:spcBef>
              <a:spcAft>
                <a:spcPts val="0"/>
              </a:spcAft>
              <a:buClr>
                <a:schemeClr val="accent1"/>
              </a:buClr>
              <a:buSzPts val="4800"/>
              <a:buFont typeface="Arial"/>
              <a:buNone/>
              <a:defRPr b="1" sz="4800">
                <a:solidFill>
                  <a:schemeClr val="accen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8" name="Google Shape;98;p33"/>
          <p:cNvPicPr preferRelativeResize="0"/>
          <p:nvPr/>
        </p:nvPicPr>
        <p:blipFill rotWithShape="1">
          <a:blip r:embed="rId2">
            <a:alphaModFix/>
          </a:blip>
          <a:srcRect b="0" l="0" r="0" t="0"/>
          <a:stretch/>
        </p:blipFill>
        <p:spPr>
          <a:xfrm>
            <a:off x="0" y="4648200"/>
            <a:ext cx="9144000" cy="495300"/>
          </a:xfrm>
          <a:prstGeom prst="rect">
            <a:avLst/>
          </a:prstGeom>
          <a:noFill/>
          <a:ln>
            <a:noFill/>
          </a:ln>
        </p:spPr>
      </p:pic>
      <p:pic>
        <p:nvPicPr>
          <p:cNvPr id="99" name="Google Shape;99;p33"/>
          <p:cNvPicPr preferRelativeResize="0"/>
          <p:nvPr/>
        </p:nvPicPr>
        <p:blipFill rotWithShape="1">
          <a:blip r:embed="rId3">
            <a:alphaModFix/>
          </a:blip>
          <a:srcRect b="0" l="0" r="0" t="0"/>
          <a:stretch/>
        </p:blipFill>
        <p:spPr>
          <a:xfrm>
            <a:off x="2533031" y="4096311"/>
            <a:ext cx="4077938" cy="39892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py &amp; Chart">
  <p:cSld name="2_Copy &amp; Chart">
    <p:spTree>
      <p:nvGrpSpPr>
        <p:cNvPr id="100" name="Shape 100"/>
        <p:cNvGrpSpPr/>
        <p:nvPr/>
      </p:nvGrpSpPr>
      <p:grpSpPr>
        <a:xfrm>
          <a:off x="0" y="0"/>
          <a:ext cx="0" cy="0"/>
          <a:chOff x="0" y="0"/>
          <a:chExt cx="0" cy="0"/>
        </a:xfrm>
      </p:grpSpPr>
      <p:sp>
        <p:nvSpPr>
          <p:cNvPr id="101" name="Google Shape;101;p34"/>
          <p:cNvSpPr/>
          <p:nvPr/>
        </p:nvSpPr>
        <p:spPr>
          <a:xfrm>
            <a:off x="0" y="4295775"/>
            <a:ext cx="9144000" cy="847725"/>
          </a:xfrm>
          <a:prstGeom prst="rect">
            <a:avLst/>
          </a:prstGeom>
          <a:solidFill>
            <a:schemeClr val="lt1"/>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2" name="Google Shape;102;p34"/>
          <p:cNvSpPr txBox="1"/>
          <p:nvPr>
            <p:ph type="ctrTitle"/>
          </p:nvPr>
        </p:nvSpPr>
        <p:spPr>
          <a:xfrm>
            <a:off x="470499" y="2038173"/>
            <a:ext cx="8351856" cy="664797"/>
          </a:xfrm>
          <a:prstGeom prst="rect">
            <a:avLst/>
          </a:prstGeom>
          <a:noFill/>
          <a:ln>
            <a:noFill/>
          </a:ln>
        </p:spPr>
        <p:txBody>
          <a:bodyPr anchorCtr="0" anchor="b" bIns="0" lIns="0" spcFirstLastPara="1" rIns="91425" wrap="square" tIns="0">
            <a:spAutoFit/>
          </a:bodyPr>
          <a:lstStyle>
            <a:lvl1pPr lvl="0" algn="ctr">
              <a:lnSpc>
                <a:spcPct val="90000"/>
              </a:lnSpc>
              <a:spcBef>
                <a:spcPts val="0"/>
              </a:spcBef>
              <a:spcAft>
                <a:spcPts val="0"/>
              </a:spcAft>
              <a:buClr>
                <a:schemeClr val="accent1"/>
              </a:buClr>
              <a:buSzPts val="4800"/>
              <a:buFont typeface="Arial"/>
              <a:buNone/>
              <a:defRPr b="1" sz="4800">
                <a:solidFill>
                  <a:schemeClr val="accen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03" name="Google Shape;103;p34"/>
          <p:cNvPicPr preferRelativeResize="0"/>
          <p:nvPr/>
        </p:nvPicPr>
        <p:blipFill rotWithShape="1">
          <a:blip r:embed="rId2">
            <a:alphaModFix/>
          </a:blip>
          <a:srcRect b="0" l="0" r="0" t="0"/>
          <a:stretch/>
        </p:blipFill>
        <p:spPr>
          <a:xfrm>
            <a:off x="0" y="4648200"/>
            <a:ext cx="9144000" cy="495300"/>
          </a:xfrm>
          <a:prstGeom prst="rect">
            <a:avLst/>
          </a:prstGeom>
          <a:noFill/>
          <a:ln>
            <a:noFill/>
          </a:ln>
        </p:spPr>
      </p:pic>
      <p:pic>
        <p:nvPicPr>
          <p:cNvPr id="104" name="Google Shape;104;p34"/>
          <p:cNvPicPr preferRelativeResize="0"/>
          <p:nvPr/>
        </p:nvPicPr>
        <p:blipFill rotWithShape="1">
          <a:blip r:embed="rId3">
            <a:alphaModFix/>
          </a:blip>
          <a:srcRect b="0" l="0" r="0" t="0"/>
          <a:stretch/>
        </p:blipFill>
        <p:spPr>
          <a:xfrm>
            <a:off x="2533031" y="4096311"/>
            <a:ext cx="4077938" cy="39892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Logos">
  <p:cSld name="Closing Logos">
    <p:spTree>
      <p:nvGrpSpPr>
        <p:cNvPr id="105" name="Shape 105"/>
        <p:cNvGrpSpPr/>
        <p:nvPr/>
      </p:nvGrpSpPr>
      <p:grpSpPr>
        <a:xfrm>
          <a:off x="0" y="0"/>
          <a:ext cx="0" cy="0"/>
          <a:chOff x="0" y="0"/>
          <a:chExt cx="0" cy="0"/>
        </a:xfrm>
      </p:grpSpPr>
      <p:sp>
        <p:nvSpPr>
          <p:cNvPr id="106" name="Google Shape;106;p35"/>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07" name="Google Shape;107;p35"/>
          <p:cNvPicPr preferRelativeResize="0"/>
          <p:nvPr/>
        </p:nvPicPr>
        <p:blipFill rotWithShape="1">
          <a:blip r:embed="rId2">
            <a:alphaModFix/>
          </a:blip>
          <a:srcRect b="0" l="0" r="0" t="0"/>
          <a:stretch/>
        </p:blipFill>
        <p:spPr>
          <a:xfrm>
            <a:off x="0" y="4648200"/>
            <a:ext cx="9144000" cy="495300"/>
          </a:xfrm>
          <a:prstGeom prst="rect">
            <a:avLst/>
          </a:prstGeom>
          <a:noFill/>
          <a:ln>
            <a:noFill/>
          </a:ln>
        </p:spPr>
      </p:pic>
      <p:pic>
        <p:nvPicPr>
          <p:cNvPr id="108" name="Google Shape;108;p35"/>
          <p:cNvPicPr preferRelativeResize="0"/>
          <p:nvPr/>
        </p:nvPicPr>
        <p:blipFill rotWithShape="1">
          <a:blip r:embed="rId3">
            <a:alphaModFix/>
          </a:blip>
          <a:srcRect b="0" l="0" r="0" t="0"/>
          <a:stretch/>
        </p:blipFill>
        <p:spPr>
          <a:xfrm>
            <a:off x="2533031" y="2280183"/>
            <a:ext cx="4077938" cy="398928"/>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Divider">
  <p:cSld name="2_Section Divider">
    <p:spTree>
      <p:nvGrpSpPr>
        <p:cNvPr id="109" name="Shape 109"/>
        <p:cNvGrpSpPr/>
        <p:nvPr/>
      </p:nvGrpSpPr>
      <p:grpSpPr>
        <a:xfrm>
          <a:off x="0" y="0"/>
          <a:ext cx="0" cy="0"/>
          <a:chOff x="0" y="0"/>
          <a:chExt cx="0" cy="0"/>
        </a:xfrm>
      </p:grpSpPr>
      <p:pic>
        <p:nvPicPr>
          <p:cNvPr descr="A building surrounded by trees&#10;&#10;Description automatically generated" id="110" name="Google Shape;110;p36"/>
          <p:cNvPicPr preferRelativeResize="0"/>
          <p:nvPr/>
        </p:nvPicPr>
        <p:blipFill rotWithShape="1">
          <a:blip r:embed="rId2">
            <a:alphaModFix/>
          </a:blip>
          <a:srcRect b="17333" l="17541" r="0" t="0"/>
          <a:stretch/>
        </p:blipFill>
        <p:spPr>
          <a:xfrm>
            <a:off x="484" y="0"/>
            <a:ext cx="9143516" cy="5143500"/>
          </a:xfrm>
          <a:prstGeom prst="rect">
            <a:avLst/>
          </a:prstGeom>
          <a:noFill/>
          <a:ln>
            <a:noFill/>
          </a:ln>
        </p:spPr>
      </p:pic>
      <p:sp>
        <p:nvSpPr>
          <p:cNvPr id="111" name="Google Shape;111;p36"/>
          <p:cNvSpPr txBox="1"/>
          <p:nvPr>
            <p:ph type="ctrTitle"/>
          </p:nvPr>
        </p:nvSpPr>
        <p:spPr>
          <a:xfrm>
            <a:off x="470499" y="1409680"/>
            <a:ext cx="8351856" cy="664797"/>
          </a:xfrm>
          <a:prstGeom prst="rect">
            <a:avLst/>
          </a:prstGeom>
          <a:noFill/>
          <a:ln>
            <a:noFill/>
          </a:ln>
        </p:spPr>
        <p:txBody>
          <a:bodyPr anchorCtr="0" anchor="b" bIns="0" lIns="0" spcFirstLastPara="1" rIns="91425" wrap="square" tIns="0">
            <a:spAutoFit/>
          </a:bodyPr>
          <a:lstStyle>
            <a:lvl1pPr lvl="0" algn="l">
              <a:lnSpc>
                <a:spcPct val="90000"/>
              </a:lnSpc>
              <a:spcBef>
                <a:spcPts val="0"/>
              </a:spcBef>
              <a:spcAft>
                <a:spcPts val="0"/>
              </a:spcAft>
              <a:buClr>
                <a:schemeClr val="accent1"/>
              </a:buClr>
              <a:buSzPts val="4800"/>
              <a:buFont typeface="Arial"/>
              <a:buNone/>
              <a:defRPr b="1" sz="4800">
                <a:solidFill>
                  <a:schemeClr val="accen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36"/>
          <p:cNvSpPr txBox="1"/>
          <p:nvPr>
            <p:ph idx="1" type="subTitle"/>
          </p:nvPr>
        </p:nvSpPr>
        <p:spPr>
          <a:xfrm>
            <a:off x="470499" y="2179750"/>
            <a:ext cx="8351856" cy="290849"/>
          </a:xfrm>
          <a:prstGeom prst="rect">
            <a:avLst/>
          </a:prstGeom>
          <a:noFill/>
          <a:ln>
            <a:noFill/>
          </a:ln>
        </p:spPr>
        <p:txBody>
          <a:bodyPr anchorCtr="0" anchor="t" bIns="0" lIns="0" spcFirstLastPara="1" rIns="0" wrap="square" tIns="0">
            <a:spAutoFit/>
          </a:bodyPr>
          <a:lstStyle>
            <a:lvl1pPr lvl="0" algn="l">
              <a:lnSpc>
                <a:spcPct val="90000"/>
              </a:lnSpc>
              <a:spcBef>
                <a:spcPts val="600"/>
              </a:spcBef>
              <a:spcAft>
                <a:spcPts val="0"/>
              </a:spcAft>
              <a:buClr>
                <a:schemeClr val="lt1"/>
              </a:buClr>
              <a:buSzPts val="2100"/>
              <a:buFont typeface="Arial"/>
              <a:buNone/>
              <a:defRPr b="0" sz="2100">
                <a:solidFill>
                  <a:schemeClr val="lt1"/>
                </a:solidFill>
                <a:latin typeface="Arial"/>
                <a:ea typeface="Arial"/>
                <a:cs typeface="Arial"/>
                <a:sym typeface="Arial"/>
              </a:defRPr>
            </a:lvl1pPr>
            <a:lvl2pPr lvl="1" algn="ctr">
              <a:lnSpc>
                <a:spcPct val="100000"/>
              </a:lnSpc>
              <a:spcBef>
                <a:spcPts val="320"/>
              </a:spcBef>
              <a:spcAft>
                <a:spcPts val="0"/>
              </a:spcAft>
              <a:buClr>
                <a:srgbClr val="8C8C8C"/>
              </a:buClr>
              <a:buSzPts val="1600"/>
              <a:buNone/>
              <a:defRPr>
                <a:solidFill>
                  <a:srgbClr val="8C8C8C"/>
                </a:solidFill>
              </a:defRPr>
            </a:lvl2pPr>
            <a:lvl3pPr lvl="2" algn="ctr">
              <a:lnSpc>
                <a:spcPct val="100000"/>
              </a:lnSpc>
              <a:spcBef>
                <a:spcPts val="320"/>
              </a:spcBef>
              <a:spcAft>
                <a:spcPts val="0"/>
              </a:spcAft>
              <a:buClr>
                <a:srgbClr val="8C8C8C"/>
              </a:buClr>
              <a:buSzPts val="1600"/>
              <a:buNone/>
              <a:defRPr>
                <a:solidFill>
                  <a:srgbClr val="8C8C8C"/>
                </a:solidFill>
              </a:defRPr>
            </a:lvl3pPr>
            <a:lvl4pPr lvl="3" algn="ctr">
              <a:spcBef>
                <a:spcPts val="320"/>
              </a:spcBef>
              <a:spcAft>
                <a:spcPts val="0"/>
              </a:spcAft>
              <a:buClr>
                <a:srgbClr val="8C8C8C"/>
              </a:buClr>
              <a:buSzPts val="1600"/>
              <a:buNone/>
              <a:defRPr>
                <a:solidFill>
                  <a:srgbClr val="8C8C8C"/>
                </a:solidFill>
              </a:defRPr>
            </a:lvl4pPr>
            <a:lvl5pPr lvl="4" algn="ctr">
              <a:spcBef>
                <a:spcPts val="320"/>
              </a:spcBef>
              <a:spcAft>
                <a:spcPts val="0"/>
              </a:spcAft>
              <a:buClr>
                <a:srgbClr val="8C8C8C"/>
              </a:buClr>
              <a:buSzPts val="1600"/>
              <a:buNone/>
              <a:defRPr>
                <a:solidFill>
                  <a:srgbClr val="8C8C8C"/>
                </a:solidFill>
              </a:defRPr>
            </a:lvl5pPr>
            <a:lvl6pPr lvl="5" algn="ctr">
              <a:spcBef>
                <a:spcPts val="400"/>
              </a:spcBef>
              <a:spcAft>
                <a:spcPts val="0"/>
              </a:spcAft>
              <a:buClr>
                <a:srgbClr val="8C8C8C"/>
              </a:buClr>
              <a:buSzPts val="2000"/>
              <a:buNone/>
              <a:defRPr>
                <a:solidFill>
                  <a:srgbClr val="8C8C8C"/>
                </a:solidFill>
              </a:defRPr>
            </a:lvl6pPr>
            <a:lvl7pPr lvl="6" algn="ctr">
              <a:spcBef>
                <a:spcPts val="400"/>
              </a:spcBef>
              <a:spcAft>
                <a:spcPts val="0"/>
              </a:spcAft>
              <a:buClr>
                <a:srgbClr val="8C8C8C"/>
              </a:buClr>
              <a:buSzPts val="2000"/>
              <a:buNone/>
              <a:defRPr>
                <a:solidFill>
                  <a:srgbClr val="8C8C8C"/>
                </a:solidFill>
              </a:defRPr>
            </a:lvl7pPr>
            <a:lvl8pPr lvl="7" algn="ctr">
              <a:spcBef>
                <a:spcPts val="400"/>
              </a:spcBef>
              <a:spcAft>
                <a:spcPts val="0"/>
              </a:spcAft>
              <a:buClr>
                <a:srgbClr val="8C8C8C"/>
              </a:buClr>
              <a:buSzPts val="2000"/>
              <a:buNone/>
              <a:defRPr>
                <a:solidFill>
                  <a:srgbClr val="8C8C8C"/>
                </a:solidFill>
              </a:defRPr>
            </a:lvl8pPr>
            <a:lvl9pPr lvl="8" algn="ctr">
              <a:spcBef>
                <a:spcPts val="400"/>
              </a:spcBef>
              <a:spcAft>
                <a:spcPts val="0"/>
              </a:spcAft>
              <a:buClr>
                <a:srgbClr val="8C8C8C"/>
              </a:buClr>
              <a:buSzPts val="2000"/>
              <a:buNone/>
              <a:defRPr>
                <a:solidFill>
                  <a:srgbClr val="8C8C8C"/>
                </a:solidFill>
              </a:defRPr>
            </a:lvl9pPr>
          </a:lstStyle>
          <a:p/>
        </p:txBody>
      </p:sp>
      <p:pic>
        <p:nvPicPr>
          <p:cNvPr id="113" name="Google Shape;113;p36"/>
          <p:cNvPicPr preferRelativeResize="0"/>
          <p:nvPr/>
        </p:nvPicPr>
        <p:blipFill rotWithShape="1">
          <a:blip r:embed="rId3">
            <a:alphaModFix/>
          </a:blip>
          <a:srcRect b="0" l="0" r="0" t="0"/>
          <a:stretch/>
        </p:blipFill>
        <p:spPr>
          <a:xfrm>
            <a:off x="0" y="4648200"/>
            <a:ext cx="9144000" cy="4953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Divider">
  <p:cSld name="1_Section Divider">
    <p:spTree>
      <p:nvGrpSpPr>
        <p:cNvPr id="114" name="Shape 114"/>
        <p:cNvGrpSpPr/>
        <p:nvPr/>
      </p:nvGrpSpPr>
      <p:grpSpPr>
        <a:xfrm>
          <a:off x="0" y="0"/>
          <a:ext cx="0" cy="0"/>
          <a:chOff x="0" y="0"/>
          <a:chExt cx="0" cy="0"/>
        </a:xfrm>
      </p:grpSpPr>
      <p:pic>
        <p:nvPicPr>
          <p:cNvPr id="115" name="Google Shape;115;p37"/>
          <p:cNvPicPr preferRelativeResize="0"/>
          <p:nvPr/>
        </p:nvPicPr>
        <p:blipFill rotWithShape="1">
          <a:blip r:embed="rId2">
            <a:alphaModFix/>
          </a:blip>
          <a:srcRect b="10199" l="-2" r="3983" t="0"/>
          <a:stretch/>
        </p:blipFill>
        <p:spPr>
          <a:xfrm>
            <a:off x="0" y="-2"/>
            <a:ext cx="9144000" cy="5143501"/>
          </a:xfrm>
          <a:prstGeom prst="rect">
            <a:avLst/>
          </a:prstGeom>
          <a:noFill/>
          <a:ln>
            <a:noFill/>
          </a:ln>
        </p:spPr>
      </p:pic>
      <p:sp>
        <p:nvSpPr>
          <p:cNvPr id="116" name="Google Shape;116;p37"/>
          <p:cNvSpPr/>
          <p:nvPr/>
        </p:nvSpPr>
        <p:spPr>
          <a:xfrm>
            <a:off x="0" y="0"/>
            <a:ext cx="9144000" cy="4980878"/>
          </a:xfrm>
          <a:prstGeom prst="rect">
            <a:avLst/>
          </a:prstGeom>
          <a:gradFill>
            <a:gsLst>
              <a:gs pos="0">
                <a:srgbClr val="FDF0F0">
                  <a:alpha val="67058"/>
                </a:srgbClr>
              </a:gs>
              <a:gs pos="40000">
                <a:srgbClr val="FDF0F0">
                  <a:alpha val="67058"/>
                </a:srgbClr>
              </a:gs>
              <a:gs pos="57000">
                <a:srgbClr val="FFFFFF">
                  <a:alpha val="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7" name="Google Shape;117;p37"/>
          <p:cNvSpPr txBox="1"/>
          <p:nvPr>
            <p:ph type="ctrTitle"/>
          </p:nvPr>
        </p:nvSpPr>
        <p:spPr>
          <a:xfrm>
            <a:off x="470499" y="1409680"/>
            <a:ext cx="8351856" cy="664797"/>
          </a:xfrm>
          <a:prstGeom prst="rect">
            <a:avLst/>
          </a:prstGeom>
          <a:noFill/>
          <a:ln>
            <a:noFill/>
          </a:ln>
        </p:spPr>
        <p:txBody>
          <a:bodyPr anchorCtr="0" anchor="b" bIns="0" lIns="0" spcFirstLastPara="1" rIns="91425" wrap="square" tIns="0">
            <a:spAutoFit/>
          </a:bodyPr>
          <a:lstStyle>
            <a:lvl1pPr lvl="0" algn="l">
              <a:lnSpc>
                <a:spcPct val="90000"/>
              </a:lnSpc>
              <a:spcBef>
                <a:spcPts val="0"/>
              </a:spcBef>
              <a:spcAft>
                <a:spcPts val="0"/>
              </a:spcAft>
              <a:buClr>
                <a:schemeClr val="accent1"/>
              </a:buClr>
              <a:buSzPts val="4800"/>
              <a:buFont typeface="Arial"/>
              <a:buNone/>
              <a:defRPr b="1" sz="4800">
                <a:solidFill>
                  <a:schemeClr val="accen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37"/>
          <p:cNvSpPr txBox="1"/>
          <p:nvPr>
            <p:ph idx="1" type="subTitle"/>
          </p:nvPr>
        </p:nvSpPr>
        <p:spPr>
          <a:xfrm>
            <a:off x="470499" y="2179750"/>
            <a:ext cx="8351856" cy="290849"/>
          </a:xfrm>
          <a:prstGeom prst="rect">
            <a:avLst/>
          </a:prstGeom>
          <a:noFill/>
          <a:ln>
            <a:noFill/>
          </a:ln>
        </p:spPr>
        <p:txBody>
          <a:bodyPr anchorCtr="0" anchor="t" bIns="0" lIns="0" spcFirstLastPara="1" rIns="0" wrap="square" tIns="0">
            <a:spAutoFit/>
          </a:bodyPr>
          <a:lstStyle>
            <a:lvl1pPr lvl="0" algn="l">
              <a:lnSpc>
                <a:spcPct val="90000"/>
              </a:lnSpc>
              <a:spcBef>
                <a:spcPts val="600"/>
              </a:spcBef>
              <a:spcAft>
                <a:spcPts val="0"/>
              </a:spcAft>
              <a:buClr>
                <a:schemeClr val="dk1"/>
              </a:buClr>
              <a:buSzPts val="2100"/>
              <a:buFont typeface="Arial"/>
              <a:buNone/>
              <a:defRPr b="0" sz="2100">
                <a:solidFill>
                  <a:schemeClr val="dk1"/>
                </a:solidFill>
                <a:latin typeface="Arial"/>
                <a:ea typeface="Arial"/>
                <a:cs typeface="Arial"/>
                <a:sym typeface="Arial"/>
              </a:defRPr>
            </a:lvl1pPr>
            <a:lvl2pPr lvl="1" algn="ctr">
              <a:lnSpc>
                <a:spcPct val="100000"/>
              </a:lnSpc>
              <a:spcBef>
                <a:spcPts val="320"/>
              </a:spcBef>
              <a:spcAft>
                <a:spcPts val="0"/>
              </a:spcAft>
              <a:buClr>
                <a:srgbClr val="8C8C8C"/>
              </a:buClr>
              <a:buSzPts val="1600"/>
              <a:buNone/>
              <a:defRPr>
                <a:solidFill>
                  <a:srgbClr val="8C8C8C"/>
                </a:solidFill>
              </a:defRPr>
            </a:lvl2pPr>
            <a:lvl3pPr lvl="2" algn="ctr">
              <a:lnSpc>
                <a:spcPct val="100000"/>
              </a:lnSpc>
              <a:spcBef>
                <a:spcPts val="320"/>
              </a:spcBef>
              <a:spcAft>
                <a:spcPts val="0"/>
              </a:spcAft>
              <a:buClr>
                <a:srgbClr val="8C8C8C"/>
              </a:buClr>
              <a:buSzPts val="1600"/>
              <a:buNone/>
              <a:defRPr>
                <a:solidFill>
                  <a:srgbClr val="8C8C8C"/>
                </a:solidFill>
              </a:defRPr>
            </a:lvl3pPr>
            <a:lvl4pPr lvl="3" algn="ctr">
              <a:spcBef>
                <a:spcPts val="320"/>
              </a:spcBef>
              <a:spcAft>
                <a:spcPts val="0"/>
              </a:spcAft>
              <a:buClr>
                <a:srgbClr val="8C8C8C"/>
              </a:buClr>
              <a:buSzPts val="1600"/>
              <a:buNone/>
              <a:defRPr>
                <a:solidFill>
                  <a:srgbClr val="8C8C8C"/>
                </a:solidFill>
              </a:defRPr>
            </a:lvl4pPr>
            <a:lvl5pPr lvl="4" algn="ctr">
              <a:spcBef>
                <a:spcPts val="320"/>
              </a:spcBef>
              <a:spcAft>
                <a:spcPts val="0"/>
              </a:spcAft>
              <a:buClr>
                <a:srgbClr val="8C8C8C"/>
              </a:buClr>
              <a:buSzPts val="1600"/>
              <a:buNone/>
              <a:defRPr>
                <a:solidFill>
                  <a:srgbClr val="8C8C8C"/>
                </a:solidFill>
              </a:defRPr>
            </a:lvl5pPr>
            <a:lvl6pPr lvl="5" algn="ctr">
              <a:spcBef>
                <a:spcPts val="400"/>
              </a:spcBef>
              <a:spcAft>
                <a:spcPts val="0"/>
              </a:spcAft>
              <a:buClr>
                <a:srgbClr val="8C8C8C"/>
              </a:buClr>
              <a:buSzPts val="2000"/>
              <a:buNone/>
              <a:defRPr>
                <a:solidFill>
                  <a:srgbClr val="8C8C8C"/>
                </a:solidFill>
              </a:defRPr>
            </a:lvl6pPr>
            <a:lvl7pPr lvl="6" algn="ctr">
              <a:spcBef>
                <a:spcPts val="400"/>
              </a:spcBef>
              <a:spcAft>
                <a:spcPts val="0"/>
              </a:spcAft>
              <a:buClr>
                <a:srgbClr val="8C8C8C"/>
              </a:buClr>
              <a:buSzPts val="2000"/>
              <a:buNone/>
              <a:defRPr>
                <a:solidFill>
                  <a:srgbClr val="8C8C8C"/>
                </a:solidFill>
              </a:defRPr>
            </a:lvl7pPr>
            <a:lvl8pPr lvl="7" algn="ctr">
              <a:spcBef>
                <a:spcPts val="400"/>
              </a:spcBef>
              <a:spcAft>
                <a:spcPts val="0"/>
              </a:spcAft>
              <a:buClr>
                <a:srgbClr val="8C8C8C"/>
              </a:buClr>
              <a:buSzPts val="2000"/>
              <a:buNone/>
              <a:defRPr>
                <a:solidFill>
                  <a:srgbClr val="8C8C8C"/>
                </a:solidFill>
              </a:defRPr>
            </a:lvl8pPr>
            <a:lvl9pPr lvl="8" algn="ctr">
              <a:spcBef>
                <a:spcPts val="400"/>
              </a:spcBef>
              <a:spcAft>
                <a:spcPts val="0"/>
              </a:spcAft>
              <a:buClr>
                <a:srgbClr val="8C8C8C"/>
              </a:buClr>
              <a:buSzPts val="2000"/>
              <a:buNone/>
              <a:defRPr>
                <a:solidFill>
                  <a:srgbClr val="8C8C8C"/>
                </a:solidFill>
              </a:defRPr>
            </a:lvl9pPr>
          </a:lstStyle>
          <a:p/>
        </p:txBody>
      </p:sp>
      <p:pic>
        <p:nvPicPr>
          <p:cNvPr id="119" name="Google Shape;119;p37"/>
          <p:cNvPicPr preferRelativeResize="0"/>
          <p:nvPr/>
        </p:nvPicPr>
        <p:blipFill rotWithShape="1">
          <a:blip r:embed="rId3">
            <a:alphaModFix/>
          </a:blip>
          <a:srcRect b="0" l="0" r="0" t="0"/>
          <a:stretch/>
        </p:blipFill>
        <p:spPr>
          <a:xfrm>
            <a:off x="0" y="4648200"/>
            <a:ext cx="9144000" cy="4953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cSld name="Section Divider">
    <p:spTree>
      <p:nvGrpSpPr>
        <p:cNvPr id="24" name="Shape 24"/>
        <p:cNvGrpSpPr/>
        <p:nvPr/>
      </p:nvGrpSpPr>
      <p:grpSpPr>
        <a:xfrm>
          <a:off x="0" y="0"/>
          <a:ext cx="0" cy="0"/>
          <a:chOff x="0" y="0"/>
          <a:chExt cx="0" cy="0"/>
        </a:xfrm>
      </p:grpSpPr>
      <p:sp>
        <p:nvSpPr>
          <p:cNvPr id="25" name="Google Shape;25;p20"/>
          <p:cNvSpPr/>
          <p:nvPr/>
        </p:nvSpPr>
        <p:spPr>
          <a:xfrm>
            <a:off x="0" y="4295775"/>
            <a:ext cx="9144000" cy="847725"/>
          </a:xfrm>
          <a:prstGeom prst="rect">
            <a:avLst/>
          </a:prstGeom>
          <a:solidFill>
            <a:schemeClr val="lt1"/>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6" name="Google Shape;26;p20"/>
          <p:cNvPicPr preferRelativeResize="0"/>
          <p:nvPr/>
        </p:nvPicPr>
        <p:blipFill rotWithShape="1">
          <a:blip r:embed="rId2">
            <a:alphaModFix/>
          </a:blip>
          <a:srcRect b="0" l="0" r="0" t="0"/>
          <a:stretch/>
        </p:blipFill>
        <p:spPr>
          <a:xfrm>
            <a:off x="0" y="4648200"/>
            <a:ext cx="9144000" cy="495300"/>
          </a:xfrm>
          <a:prstGeom prst="rect">
            <a:avLst/>
          </a:prstGeom>
          <a:noFill/>
          <a:ln>
            <a:noFill/>
          </a:ln>
        </p:spPr>
      </p:pic>
      <p:sp>
        <p:nvSpPr>
          <p:cNvPr id="27" name="Google Shape;27;p20"/>
          <p:cNvSpPr txBox="1"/>
          <p:nvPr>
            <p:ph type="ctrTitle"/>
          </p:nvPr>
        </p:nvSpPr>
        <p:spPr>
          <a:xfrm>
            <a:off x="470499" y="2325252"/>
            <a:ext cx="8351856" cy="664797"/>
          </a:xfrm>
          <a:prstGeom prst="rect">
            <a:avLst/>
          </a:prstGeom>
          <a:noFill/>
          <a:ln>
            <a:noFill/>
          </a:ln>
        </p:spPr>
        <p:txBody>
          <a:bodyPr anchorCtr="0" anchor="b" bIns="0" lIns="0" spcFirstLastPara="1" rIns="91425" wrap="square" tIns="0">
            <a:spAutoFit/>
          </a:bodyPr>
          <a:lstStyle>
            <a:lvl1pPr lvl="0" algn="l">
              <a:lnSpc>
                <a:spcPct val="90000"/>
              </a:lnSpc>
              <a:spcBef>
                <a:spcPts val="0"/>
              </a:spcBef>
              <a:spcAft>
                <a:spcPts val="0"/>
              </a:spcAft>
              <a:buClr>
                <a:schemeClr val="accent1"/>
              </a:buClr>
              <a:buSzPts val="4800"/>
              <a:buFont typeface="Arial"/>
              <a:buNone/>
              <a:defRPr b="1" sz="4800">
                <a:solidFill>
                  <a:schemeClr val="accen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20"/>
          <p:cNvSpPr txBox="1"/>
          <p:nvPr>
            <p:ph idx="1" type="subTitle"/>
          </p:nvPr>
        </p:nvSpPr>
        <p:spPr>
          <a:xfrm>
            <a:off x="470499" y="3095322"/>
            <a:ext cx="8351856" cy="290849"/>
          </a:xfrm>
          <a:prstGeom prst="rect">
            <a:avLst/>
          </a:prstGeom>
          <a:noFill/>
          <a:ln>
            <a:noFill/>
          </a:ln>
        </p:spPr>
        <p:txBody>
          <a:bodyPr anchorCtr="0" anchor="t" bIns="0" lIns="0" spcFirstLastPara="1" rIns="0" wrap="square" tIns="0">
            <a:spAutoFit/>
          </a:bodyPr>
          <a:lstStyle>
            <a:lvl1pPr lvl="0" algn="l">
              <a:lnSpc>
                <a:spcPct val="90000"/>
              </a:lnSpc>
              <a:spcBef>
                <a:spcPts val="600"/>
              </a:spcBef>
              <a:spcAft>
                <a:spcPts val="0"/>
              </a:spcAft>
              <a:buClr>
                <a:schemeClr val="dk1"/>
              </a:buClr>
              <a:buSzPts val="2100"/>
              <a:buFont typeface="Arial"/>
              <a:buNone/>
              <a:defRPr b="0" sz="2100">
                <a:solidFill>
                  <a:schemeClr val="dk1"/>
                </a:solidFill>
                <a:latin typeface="Arial"/>
                <a:ea typeface="Arial"/>
                <a:cs typeface="Arial"/>
                <a:sym typeface="Arial"/>
              </a:defRPr>
            </a:lvl1pPr>
            <a:lvl2pPr lvl="1" algn="ctr">
              <a:lnSpc>
                <a:spcPct val="100000"/>
              </a:lnSpc>
              <a:spcBef>
                <a:spcPts val="320"/>
              </a:spcBef>
              <a:spcAft>
                <a:spcPts val="0"/>
              </a:spcAft>
              <a:buClr>
                <a:srgbClr val="8C8C8C"/>
              </a:buClr>
              <a:buSzPts val="1600"/>
              <a:buNone/>
              <a:defRPr>
                <a:solidFill>
                  <a:srgbClr val="8C8C8C"/>
                </a:solidFill>
              </a:defRPr>
            </a:lvl2pPr>
            <a:lvl3pPr lvl="2" algn="ctr">
              <a:lnSpc>
                <a:spcPct val="100000"/>
              </a:lnSpc>
              <a:spcBef>
                <a:spcPts val="320"/>
              </a:spcBef>
              <a:spcAft>
                <a:spcPts val="0"/>
              </a:spcAft>
              <a:buClr>
                <a:srgbClr val="8C8C8C"/>
              </a:buClr>
              <a:buSzPts val="1600"/>
              <a:buNone/>
              <a:defRPr>
                <a:solidFill>
                  <a:srgbClr val="8C8C8C"/>
                </a:solidFill>
              </a:defRPr>
            </a:lvl3pPr>
            <a:lvl4pPr lvl="3" algn="ctr">
              <a:spcBef>
                <a:spcPts val="320"/>
              </a:spcBef>
              <a:spcAft>
                <a:spcPts val="0"/>
              </a:spcAft>
              <a:buClr>
                <a:srgbClr val="8C8C8C"/>
              </a:buClr>
              <a:buSzPts val="1600"/>
              <a:buNone/>
              <a:defRPr>
                <a:solidFill>
                  <a:srgbClr val="8C8C8C"/>
                </a:solidFill>
              </a:defRPr>
            </a:lvl4pPr>
            <a:lvl5pPr lvl="4" algn="ctr">
              <a:spcBef>
                <a:spcPts val="320"/>
              </a:spcBef>
              <a:spcAft>
                <a:spcPts val="0"/>
              </a:spcAft>
              <a:buClr>
                <a:srgbClr val="8C8C8C"/>
              </a:buClr>
              <a:buSzPts val="1600"/>
              <a:buNone/>
              <a:defRPr>
                <a:solidFill>
                  <a:srgbClr val="8C8C8C"/>
                </a:solidFill>
              </a:defRPr>
            </a:lvl5pPr>
            <a:lvl6pPr lvl="5" algn="ctr">
              <a:spcBef>
                <a:spcPts val="400"/>
              </a:spcBef>
              <a:spcAft>
                <a:spcPts val="0"/>
              </a:spcAft>
              <a:buClr>
                <a:srgbClr val="8C8C8C"/>
              </a:buClr>
              <a:buSzPts val="2000"/>
              <a:buNone/>
              <a:defRPr>
                <a:solidFill>
                  <a:srgbClr val="8C8C8C"/>
                </a:solidFill>
              </a:defRPr>
            </a:lvl6pPr>
            <a:lvl7pPr lvl="6" algn="ctr">
              <a:spcBef>
                <a:spcPts val="400"/>
              </a:spcBef>
              <a:spcAft>
                <a:spcPts val="0"/>
              </a:spcAft>
              <a:buClr>
                <a:srgbClr val="8C8C8C"/>
              </a:buClr>
              <a:buSzPts val="2000"/>
              <a:buNone/>
              <a:defRPr>
                <a:solidFill>
                  <a:srgbClr val="8C8C8C"/>
                </a:solidFill>
              </a:defRPr>
            </a:lvl7pPr>
            <a:lvl8pPr lvl="7" algn="ctr">
              <a:spcBef>
                <a:spcPts val="400"/>
              </a:spcBef>
              <a:spcAft>
                <a:spcPts val="0"/>
              </a:spcAft>
              <a:buClr>
                <a:srgbClr val="8C8C8C"/>
              </a:buClr>
              <a:buSzPts val="2000"/>
              <a:buNone/>
              <a:defRPr>
                <a:solidFill>
                  <a:srgbClr val="8C8C8C"/>
                </a:solidFill>
              </a:defRPr>
            </a:lvl8pPr>
            <a:lvl9pPr lvl="8" algn="ctr">
              <a:spcBef>
                <a:spcPts val="400"/>
              </a:spcBef>
              <a:spcAft>
                <a:spcPts val="0"/>
              </a:spcAft>
              <a:buClr>
                <a:srgbClr val="8C8C8C"/>
              </a:buClr>
              <a:buSzPts val="2000"/>
              <a:buNone/>
              <a:defRPr>
                <a:solidFill>
                  <a:srgbClr val="8C8C8C"/>
                </a:solidFill>
              </a:defRPr>
            </a:lvl9pPr>
          </a:lstStyle>
          <a:p/>
        </p:txBody>
      </p:sp>
      <p:pic>
        <p:nvPicPr>
          <p:cNvPr id="29" name="Google Shape;29;p20"/>
          <p:cNvPicPr preferRelativeResize="0"/>
          <p:nvPr/>
        </p:nvPicPr>
        <p:blipFill rotWithShape="1">
          <a:blip r:embed="rId3">
            <a:alphaModFix/>
          </a:blip>
          <a:srcRect b="0" l="0" r="0" t="0"/>
          <a:stretch/>
        </p:blipFill>
        <p:spPr>
          <a:xfrm>
            <a:off x="409653" y="400173"/>
            <a:ext cx="4550912" cy="445198"/>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ection Divider">
  <p:cSld name="3_Section Divider">
    <p:spTree>
      <p:nvGrpSpPr>
        <p:cNvPr id="120" name="Shape 120"/>
        <p:cNvGrpSpPr/>
        <p:nvPr/>
      </p:nvGrpSpPr>
      <p:grpSpPr>
        <a:xfrm>
          <a:off x="0" y="0"/>
          <a:ext cx="0" cy="0"/>
          <a:chOff x="0" y="0"/>
          <a:chExt cx="0" cy="0"/>
        </a:xfrm>
      </p:grpSpPr>
      <p:pic>
        <p:nvPicPr>
          <p:cNvPr descr="A building surrounded by trees&#10;&#10;Description automatically generated" id="121" name="Google Shape;121;p38"/>
          <p:cNvPicPr preferRelativeResize="0"/>
          <p:nvPr/>
        </p:nvPicPr>
        <p:blipFill rotWithShape="1">
          <a:blip r:embed="rId2">
            <a:alphaModFix/>
          </a:blip>
          <a:srcRect b="5272" l="-1" r="37081" t="31650"/>
          <a:stretch/>
        </p:blipFill>
        <p:spPr>
          <a:xfrm>
            <a:off x="0" y="0"/>
            <a:ext cx="9144000" cy="5143501"/>
          </a:xfrm>
          <a:prstGeom prst="rect">
            <a:avLst/>
          </a:prstGeom>
          <a:noFill/>
          <a:ln>
            <a:noFill/>
          </a:ln>
        </p:spPr>
      </p:pic>
      <p:sp>
        <p:nvSpPr>
          <p:cNvPr id="122" name="Google Shape;122;p38"/>
          <p:cNvSpPr/>
          <p:nvPr/>
        </p:nvSpPr>
        <p:spPr>
          <a:xfrm rot="-5400000">
            <a:off x="944764" y="359779"/>
            <a:ext cx="2923770" cy="4813301"/>
          </a:xfrm>
          <a:prstGeom prst="rect">
            <a:avLst/>
          </a:prstGeom>
          <a:gradFill>
            <a:gsLst>
              <a:gs pos="0">
                <a:srgbClr val="FDF0F0">
                  <a:alpha val="79607"/>
                </a:srgbClr>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3" name="Google Shape;123;p38"/>
          <p:cNvSpPr txBox="1"/>
          <p:nvPr>
            <p:ph type="ctrTitle"/>
          </p:nvPr>
        </p:nvSpPr>
        <p:spPr>
          <a:xfrm>
            <a:off x="469884" y="1930721"/>
            <a:ext cx="3641761" cy="1329595"/>
          </a:xfrm>
          <a:prstGeom prst="rect">
            <a:avLst/>
          </a:prstGeom>
          <a:noFill/>
          <a:ln>
            <a:noFill/>
          </a:ln>
        </p:spPr>
        <p:txBody>
          <a:bodyPr anchorCtr="0" anchor="b" bIns="0" lIns="0" spcFirstLastPara="1" rIns="91425" wrap="square" tIns="0">
            <a:spAutoFit/>
          </a:bodyPr>
          <a:lstStyle>
            <a:lvl1pPr lvl="0" algn="l">
              <a:lnSpc>
                <a:spcPct val="90000"/>
              </a:lnSpc>
              <a:spcBef>
                <a:spcPts val="0"/>
              </a:spcBef>
              <a:spcAft>
                <a:spcPts val="0"/>
              </a:spcAft>
              <a:buClr>
                <a:schemeClr val="accent1"/>
              </a:buClr>
              <a:buSzPts val="4800"/>
              <a:buFont typeface="Arial"/>
              <a:buNone/>
              <a:defRPr b="1" sz="4800">
                <a:solidFill>
                  <a:schemeClr val="accen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38"/>
          <p:cNvSpPr txBox="1"/>
          <p:nvPr>
            <p:ph idx="1" type="subTitle"/>
          </p:nvPr>
        </p:nvSpPr>
        <p:spPr>
          <a:xfrm>
            <a:off x="469884" y="3337370"/>
            <a:ext cx="3641761" cy="249299"/>
          </a:xfrm>
          <a:prstGeom prst="rect">
            <a:avLst/>
          </a:prstGeom>
          <a:noFill/>
          <a:ln>
            <a:noFill/>
          </a:ln>
        </p:spPr>
        <p:txBody>
          <a:bodyPr anchorCtr="0" anchor="t" bIns="0" lIns="0" spcFirstLastPara="1" rIns="0" wrap="square" tIns="0">
            <a:spAutoFit/>
          </a:bodyPr>
          <a:lstStyle>
            <a:lvl1pPr lvl="0" algn="l">
              <a:lnSpc>
                <a:spcPct val="90000"/>
              </a:lnSpc>
              <a:spcBef>
                <a:spcPts val="600"/>
              </a:spcBef>
              <a:spcAft>
                <a:spcPts val="0"/>
              </a:spcAft>
              <a:buClr>
                <a:schemeClr val="dk1"/>
              </a:buClr>
              <a:buSzPts val="1800"/>
              <a:buFont typeface="Arial"/>
              <a:buNone/>
              <a:defRPr b="0" sz="1800">
                <a:solidFill>
                  <a:schemeClr val="dk1"/>
                </a:solidFill>
                <a:latin typeface="Arial"/>
                <a:ea typeface="Arial"/>
                <a:cs typeface="Arial"/>
                <a:sym typeface="Arial"/>
              </a:defRPr>
            </a:lvl1pPr>
            <a:lvl2pPr lvl="1" algn="ctr">
              <a:lnSpc>
                <a:spcPct val="100000"/>
              </a:lnSpc>
              <a:spcBef>
                <a:spcPts val="320"/>
              </a:spcBef>
              <a:spcAft>
                <a:spcPts val="0"/>
              </a:spcAft>
              <a:buClr>
                <a:srgbClr val="8C8C8C"/>
              </a:buClr>
              <a:buSzPts val="1600"/>
              <a:buNone/>
              <a:defRPr>
                <a:solidFill>
                  <a:srgbClr val="8C8C8C"/>
                </a:solidFill>
              </a:defRPr>
            </a:lvl2pPr>
            <a:lvl3pPr lvl="2" algn="ctr">
              <a:lnSpc>
                <a:spcPct val="100000"/>
              </a:lnSpc>
              <a:spcBef>
                <a:spcPts val="320"/>
              </a:spcBef>
              <a:spcAft>
                <a:spcPts val="0"/>
              </a:spcAft>
              <a:buClr>
                <a:srgbClr val="8C8C8C"/>
              </a:buClr>
              <a:buSzPts val="1600"/>
              <a:buNone/>
              <a:defRPr>
                <a:solidFill>
                  <a:srgbClr val="8C8C8C"/>
                </a:solidFill>
              </a:defRPr>
            </a:lvl3pPr>
            <a:lvl4pPr lvl="3" algn="ctr">
              <a:spcBef>
                <a:spcPts val="320"/>
              </a:spcBef>
              <a:spcAft>
                <a:spcPts val="0"/>
              </a:spcAft>
              <a:buClr>
                <a:srgbClr val="8C8C8C"/>
              </a:buClr>
              <a:buSzPts val="1600"/>
              <a:buNone/>
              <a:defRPr>
                <a:solidFill>
                  <a:srgbClr val="8C8C8C"/>
                </a:solidFill>
              </a:defRPr>
            </a:lvl4pPr>
            <a:lvl5pPr lvl="4" algn="ctr">
              <a:spcBef>
                <a:spcPts val="320"/>
              </a:spcBef>
              <a:spcAft>
                <a:spcPts val="0"/>
              </a:spcAft>
              <a:buClr>
                <a:srgbClr val="8C8C8C"/>
              </a:buClr>
              <a:buSzPts val="1600"/>
              <a:buNone/>
              <a:defRPr>
                <a:solidFill>
                  <a:srgbClr val="8C8C8C"/>
                </a:solidFill>
              </a:defRPr>
            </a:lvl5pPr>
            <a:lvl6pPr lvl="5" algn="ctr">
              <a:spcBef>
                <a:spcPts val="400"/>
              </a:spcBef>
              <a:spcAft>
                <a:spcPts val="0"/>
              </a:spcAft>
              <a:buClr>
                <a:srgbClr val="8C8C8C"/>
              </a:buClr>
              <a:buSzPts val="2000"/>
              <a:buNone/>
              <a:defRPr>
                <a:solidFill>
                  <a:srgbClr val="8C8C8C"/>
                </a:solidFill>
              </a:defRPr>
            </a:lvl6pPr>
            <a:lvl7pPr lvl="6" algn="ctr">
              <a:spcBef>
                <a:spcPts val="400"/>
              </a:spcBef>
              <a:spcAft>
                <a:spcPts val="0"/>
              </a:spcAft>
              <a:buClr>
                <a:srgbClr val="8C8C8C"/>
              </a:buClr>
              <a:buSzPts val="2000"/>
              <a:buNone/>
              <a:defRPr>
                <a:solidFill>
                  <a:srgbClr val="8C8C8C"/>
                </a:solidFill>
              </a:defRPr>
            </a:lvl7pPr>
            <a:lvl8pPr lvl="7" algn="ctr">
              <a:spcBef>
                <a:spcPts val="400"/>
              </a:spcBef>
              <a:spcAft>
                <a:spcPts val="0"/>
              </a:spcAft>
              <a:buClr>
                <a:srgbClr val="8C8C8C"/>
              </a:buClr>
              <a:buSzPts val="2000"/>
              <a:buNone/>
              <a:defRPr>
                <a:solidFill>
                  <a:srgbClr val="8C8C8C"/>
                </a:solidFill>
              </a:defRPr>
            </a:lvl8pPr>
            <a:lvl9pPr lvl="8" algn="ctr">
              <a:spcBef>
                <a:spcPts val="400"/>
              </a:spcBef>
              <a:spcAft>
                <a:spcPts val="0"/>
              </a:spcAft>
              <a:buClr>
                <a:srgbClr val="8C8C8C"/>
              </a:buClr>
              <a:buSzPts val="2000"/>
              <a:buNone/>
              <a:defRPr>
                <a:solidFill>
                  <a:srgbClr val="8C8C8C"/>
                </a:solidFill>
              </a:defRPr>
            </a:lvl9pPr>
          </a:lstStyle>
          <a:p/>
        </p:txBody>
      </p:sp>
      <p:pic>
        <p:nvPicPr>
          <p:cNvPr id="125" name="Google Shape;125;p38"/>
          <p:cNvPicPr preferRelativeResize="0"/>
          <p:nvPr/>
        </p:nvPicPr>
        <p:blipFill rotWithShape="1">
          <a:blip r:embed="rId3">
            <a:alphaModFix/>
          </a:blip>
          <a:srcRect b="0" l="0" r="0" t="0"/>
          <a:stretch/>
        </p:blipFill>
        <p:spPr>
          <a:xfrm>
            <a:off x="0" y="4648200"/>
            <a:ext cx="9144000" cy="4953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Divider">
  <p:cSld name="4_Section Divider">
    <p:spTree>
      <p:nvGrpSpPr>
        <p:cNvPr id="126" name="Shape 126"/>
        <p:cNvGrpSpPr/>
        <p:nvPr/>
      </p:nvGrpSpPr>
      <p:grpSpPr>
        <a:xfrm>
          <a:off x="0" y="0"/>
          <a:ext cx="0" cy="0"/>
          <a:chOff x="0" y="0"/>
          <a:chExt cx="0" cy="0"/>
        </a:xfrm>
      </p:grpSpPr>
      <p:pic>
        <p:nvPicPr>
          <p:cNvPr id="127" name="Google Shape;127;p39"/>
          <p:cNvPicPr preferRelativeResize="0"/>
          <p:nvPr/>
        </p:nvPicPr>
        <p:blipFill rotWithShape="1">
          <a:blip r:embed="rId2">
            <a:alphaModFix/>
          </a:blip>
          <a:srcRect b="2651" l="-2" r="19035" t="21629"/>
          <a:stretch/>
        </p:blipFill>
        <p:spPr>
          <a:xfrm>
            <a:off x="0" y="0"/>
            <a:ext cx="9144000" cy="5143499"/>
          </a:xfrm>
          <a:prstGeom prst="rect">
            <a:avLst/>
          </a:prstGeom>
          <a:noFill/>
          <a:ln>
            <a:noFill/>
          </a:ln>
        </p:spPr>
      </p:pic>
      <p:pic>
        <p:nvPicPr>
          <p:cNvPr id="128" name="Google Shape;128;p39"/>
          <p:cNvPicPr preferRelativeResize="0"/>
          <p:nvPr/>
        </p:nvPicPr>
        <p:blipFill rotWithShape="1">
          <a:blip r:embed="rId3">
            <a:alphaModFix/>
          </a:blip>
          <a:srcRect b="0" l="0" r="0" t="0"/>
          <a:stretch/>
        </p:blipFill>
        <p:spPr>
          <a:xfrm>
            <a:off x="0" y="4648200"/>
            <a:ext cx="9144000" cy="495300"/>
          </a:xfrm>
          <a:prstGeom prst="rect">
            <a:avLst/>
          </a:prstGeom>
          <a:noFill/>
          <a:ln>
            <a:noFill/>
          </a:ln>
        </p:spPr>
      </p:pic>
      <p:sp>
        <p:nvSpPr>
          <p:cNvPr id="129" name="Google Shape;129;p39"/>
          <p:cNvSpPr/>
          <p:nvPr/>
        </p:nvSpPr>
        <p:spPr>
          <a:xfrm rot="-5400000">
            <a:off x="944764" y="356222"/>
            <a:ext cx="2923770" cy="4813301"/>
          </a:xfrm>
          <a:prstGeom prst="rect">
            <a:avLst/>
          </a:prstGeom>
          <a:gradFill>
            <a:gsLst>
              <a:gs pos="0">
                <a:srgbClr val="FDF0F0">
                  <a:alpha val="79607"/>
                </a:srgbClr>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39"/>
          <p:cNvSpPr txBox="1"/>
          <p:nvPr>
            <p:ph type="ctrTitle"/>
          </p:nvPr>
        </p:nvSpPr>
        <p:spPr>
          <a:xfrm>
            <a:off x="476021" y="1927164"/>
            <a:ext cx="3641761" cy="1329595"/>
          </a:xfrm>
          <a:prstGeom prst="rect">
            <a:avLst/>
          </a:prstGeom>
          <a:noFill/>
          <a:ln>
            <a:noFill/>
          </a:ln>
        </p:spPr>
        <p:txBody>
          <a:bodyPr anchorCtr="0" anchor="b" bIns="0" lIns="0" spcFirstLastPara="1" rIns="91425" wrap="square" tIns="0">
            <a:spAutoFit/>
          </a:bodyPr>
          <a:lstStyle>
            <a:lvl1pPr lvl="0" algn="l">
              <a:lnSpc>
                <a:spcPct val="90000"/>
              </a:lnSpc>
              <a:spcBef>
                <a:spcPts val="0"/>
              </a:spcBef>
              <a:spcAft>
                <a:spcPts val="0"/>
              </a:spcAft>
              <a:buClr>
                <a:schemeClr val="accent1"/>
              </a:buClr>
              <a:buSzPts val="4800"/>
              <a:buFont typeface="Arial"/>
              <a:buNone/>
              <a:defRPr b="1" sz="4800">
                <a:solidFill>
                  <a:schemeClr val="accen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39"/>
          <p:cNvSpPr txBox="1"/>
          <p:nvPr>
            <p:ph idx="1" type="subTitle"/>
          </p:nvPr>
        </p:nvSpPr>
        <p:spPr>
          <a:xfrm>
            <a:off x="476021" y="3333813"/>
            <a:ext cx="3641761" cy="249299"/>
          </a:xfrm>
          <a:prstGeom prst="rect">
            <a:avLst/>
          </a:prstGeom>
          <a:noFill/>
          <a:ln>
            <a:noFill/>
          </a:ln>
        </p:spPr>
        <p:txBody>
          <a:bodyPr anchorCtr="0" anchor="t" bIns="0" lIns="0" spcFirstLastPara="1" rIns="0" wrap="square" tIns="0">
            <a:spAutoFit/>
          </a:bodyPr>
          <a:lstStyle>
            <a:lvl1pPr lvl="0" algn="l">
              <a:lnSpc>
                <a:spcPct val="90000"/>
              </a:lnSpc>
              <a:spcBef>
                <a:spcPts val="600"/>
              </a:spcBef>
              <a:spcAft>
                <a:spcPts val="0"/>
              </a:spcAft>
              <a:buClr>
                <a:schemeClr val="dk1"/>
              </a:buClr>
              <a:buSzPts val="1800"/>
              <a:buFont typeface="Arial"/>
              <a:buNone/>
              <a:defRPr b="0" sz="1800">
                <a:solidFill>
                  <a:schemeClr val="dk1"/>
                </a:solidFill>
                <a:latin typeface="Arial"/>
                <a:ea typeface="Arial"/>
                <a:cs typeface="Arial"/>
                <a:sym typeface="Arial"/>
              </a:defRPr>
            </a:lvl1pPr>
            <a:lvl2pPr lvl="1" algn="ctr">
              <a:lnSpc>
                <a:spcPct val="100000"/>
              </a:lnSpc>
              <a:spcBef>
                <a:spcPts val="320"/>
              </a:spcBef>
              <a:spcAft>
                <a:spcPts val="0"/>
              </a:spcAft>
              <a:buClr>
                <a:srgbClr val="8C8C8C"/>
              </a:buClr>
              <a:buSzPts val="1600"/>
              <a:buNone/>
              <a:defRPr>
                <a:solidFill>
                  <a:srgbClr val="8C8C8C"/>
                </a:solidFill>
              </a:defRPr>
            </a:lvl2pPr>
            <a:lvl3pPr lvl="2" algn="ctr">
              <a:lnSpc>
                <a:spcPct val="100000"/>
              </a:lnSpc>
              <a:spcBef>
                <a:spcPts val="320"/>
              </a:spcBef>
              <a:spcAft>
                <a:spcPts val="0"/>
              </a:spcAft>
              <a:buClr>
                <a:srgbClr val="8C8C8C"/>
              </a:buClr>
              <a:buSzPts val="1600"/>
              <a:buNone/>
              <a:defRPr>
                <a:solidFill>
                  <a:srgbClr val="8C8C8C"/>
                </a:solidFill>
              </a:defRPr>
            </a:lvl3pPr>
            <a:lvl4pPr lvl="3" algn="ctr">
              <a:spcBef>
                <a:spcPts val="320"/>
              </a:spcBef>
              <a:spcAft>
                <a:spcPts val="0"/>
              </a:spcAft>
              <a:buClr>
                <a:srgbClr val="8C8C8C"/>
              </a:buClr>
              <a:buSzPts val="1600"/>
              <a:buNone/>
              <a:defRPr>
                <a:solidFill>
                  <a:srgbClr val="8C8C8C"/>
                </a:solidFill>
              </a:defRPr>
            </a:lvl4pPr>
            <a:lvl5pPr lvl="4" algn="ctr">
              <a:spcBef>
                <a:spcPts val="320"/>
              </a:spcBef>
              <a:spcAft>
                <a:spcPts val="0"/>
              </a:spcAft>
              <a:buClr>
                <a:srgbClr val="8C8C8C"/>
              </a:buClr>
              <a:buSzPts val="1600"/>
              <a:buNone/>
              <a:defRPr>
                <a:solidFill>
                  <a:srgbClr val="8C8C8C"/>
                </a:solidFill>
              </a:defRPr>
            </a:lvl5pPr>
            <a:lvl6pPr lvl="5" algn="ctr">
              <a:spcBef>
                <a:spcPts val="400"/>
              </a:spcBef>
              <a:spcAft>
                <a:spcPts val="0"/>
              </a:spcAft>
              <a:buClr>
                <a:srgbClr val="8C8C8C"/>
              </a:buClr>
              <a:buSzPts val="2000"/>
              <a:buNone/>
              <a:defRPr>
                <a:solidFill>
                  <a:srgbClr val="8C8C8C"/>
                </a:solidFill>
              </a:defRPr>
            </a:lvl6pPr>
            <a:lvl7pPr lvl="6" algn="ctr">
              <a:spcBef>
                <a:spcPts val="400"/>
              </a:spcBef>
              <a:spcAft>
                <a:spcPts val="0"/>
              </a:spcAft>
              <a:buClr>
                <a:srgbClr val="8C8C8C"/>
              </a:buClr>
              <a:buSzPts val="2000"/>
              <a:buNone/>
              <a:defRPr>
                <a:solidFill>
                  <a:srgbClr val="8C8C8C"/>
                </a:solidFill>
              </a:defRPr>
            </a:lvl7pPr>
            <a:lvl8pPr lvl="7" algn="ctr">
              <a:spcBef>
                <a:spcPts val="400"/>
              </a:spcBef>
              <a:spcAft>
                <a:spcPts val="0"/>
              </a:spcAft>
              <a:buClr>
                <a:srgbClr val="8C8C8C"/>
              </a:buClr>
              <a:buSzPts val="2000"/>
              <a:buNone/>
              <a:defRPr>
                <a:solidFill>
                  <a:srgbClr val="8C8C8C"/>
                </a:solidFill>
              </a:defRPr>
            </a:lvl8pPr>
            <a:lvl9pPr lvl="8" algn="ctr">
              <a:spcBef>
                <a:spcPts val="400"/>
              </a:spcBef>
              <a:spcAft>
                <a:spcPts val="0"/>
              </a:spcAft>
              <a:buClr>
                <a:srgbClr val="8C8C8C"/>
              </a:buClr>
              <a:buSzPts val="2000"/>
              <a:buNone/>
              <a:defRPr>
                <a:solidFill>
                  <a:srgbClr val="8C8C8C"/>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Only">
  <p:cSld name="Copy Only">
    <p:spTree>
      <p:nvGrpSpPr>
        <p:cNvPr id="30" name="Shape 30"/>
        <p:cNvGrpSpPr/>
        <p:nvPr/>
      </p:nvGrpSpPr>
      <p:grpSpPr>
        <a:xfrm>
          <a:off x="0" y="0"/>
          <a:ext cx="0" cy="0"/>
          <a:chOff x="0" y="0"/>
          <a:chExt cx="0" cy="0"/>
        </a:xfrm>
      </p:grpSpPr>
      <p:sp>
        <p:nvSpPr>
          <p:cNvPr id="31" name="Google Shape;31;p21"/>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1"/>
          <p:cNvSpPr txBox="1"/>
          <p:nvPr>
            <p:ph idx="1" type="body"/>
          </p:nvPr>
        </p:nvSpPr>
        <p:spPr>
          <a:xfrm>
            <a:off x="457199" y="594059"/>
            <a:ext cx="8233719" cy="365399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py Only">
  <p:cSld name="1_Copy Only">
    <p:spTree>
      <p:nvGrpSpPr>
        <p:cNvPr id="33" name="Shape 33"/>
        <p:cNvGrpSpPr/>
        <p:nvPr/>
      </p:nvGrpSpPr>
      <p:grpSpPr>
        <a:xfrm>
          <a:off x="0" y="0"/>
          <a:ext cx="0" cy="0"/>
          <a:chOff x="0" y="0"/>
          <a:chExt cx="0" cy="0"/>
        </a:xfrm>
      </p:grpSpPr>
      <p:sp>
        <p:nvSpPr>
          <p:cNvPr id="34" name="Google Shape;34;p22"/>
          <p:cNvSpPr/>
          <p:nvPr/>
        </p:nvSpPr>
        <p:spPr>
          <a:xfrm>
            <a:off x="270024" y="4326523"/>
            <a:ext cx="8475077" cy="5891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5" name="Google Shape;35;p22"/>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2"/>
          <p:cNvSpPr txBox="1"/>
          <p:nvPr>
            <p:ph idx="1" type="body"/>
          </p:nvPr>
        </p:nvSpPr>
        <p:spPr>
          <a:xfrm>
            <a:off x="457199" y="594059"/>
            <a:ext cx="8233719" cy="4285983"/>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mp; Copy">
  <p:cSld name="Image &amp; Copy">
    <p:spTree>
      <p:nvGrpSpPr>
        <p:cNvPr id="37" name="Shape 37"/>
        <p:cNvGrpSpPr/>
        <p:nvPr/>
      </p:nvGrpSpPr>
      <p:grpSpPr>
        <a:xfrm>
          <a:off x="0" y="0"/>
          <a:ext cx="0" cy="0"/>
          <a:chOff x="0" y="0"/>
          <a:chExt cx="0" cy="0"/>
        </a:xfrm>
      </p:grpSpPr>
      <p:sp>
        <p:nvSpPr>
          <p:cNvPr id="38" name="Google Shape;38;p23"/>
          <p:cNvSpPr/>
          <p:nvPr>
            <p:ph idx="2" type="pic"/>
          </p:nvPr>
        </p:nvSpPr>
        <p:spPr>
          <a:xfrm>
            <a:off x="5589662" y="0"/>
            <a:ext cx="3554338" cy="5143500"/>
          </a:xfrm>
          <a:prstGeom prst="rect">
            <a:avLst/>
          </a:prstGeom>
          <a:solidFill>
            <a:srgbClr val="7F7F7F"/>
          </a:solidFill>
          <a:ln>
            <a:noFill/>
          </a:ln>
        </p:spPr>
      </p:sp>
      <p:pic>
        <p:nvPicPr>
          <p:cNvPr id="39" name="Google Shape;39;p23"/>
          <p:cNvPicPr preferRelativeResize="0"/>
          <p:nvPr/>
        </p:nvPicPr>
        <p:blipFill rotWithShape="1">
          <a:blip r:embed="rId2">
            <a:alphaModFix/>
          </a:blip>
          <a:srcRect b="0" l="0" r="0" t="0"/>
          <a:stretch/>
        </p:blipFill>
        <p:spPr>
          <a:xfrm>
            <a:off x="0" y="4648200"/>
            <a:ext cx="9144000" cy="495300"/>
          </a:xfrm>
          <a:prstGeom prst="rect">
            <a:avLst/>
          </a:prstGeom>
          <a:noFill/>
          <a:ln>
            <a:noFill/>
          </a:ln>
        </p:spPr>
      </p:pic>
      <p:sp>
        <p:nvSpPr>
          <p:cNvPr id="40" name="Google Shape;40;p23"/>
          <p:cNvSpPr txBox="1"/>
          <p:nvPr>
            <p:ph type="title"/>
          </p:nvPr>
        </p:nvSpPr>
        <p:spPr>
          <a:xfrm>
            <a:off x="457199" y="123568"/>
            <a:ext cx="4819017" cy="415498"/>
          </a:xfrm>
          <a:prstGeom prst="rect">
            <a:avLst/>
          </a:prstGeom>
          <a:noFill/>
          <a:ln>
            <a:noFill/>
          </a:ln>
        </p:spPr>
        <p:txBody>
          <a:bodyPr anchorCtr="0" anchor="t" bIns="45700" lIns="0" spcFirstLastPara="1" rIns="91425" wrap="square" tIns="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3"/>
          <p:cNvSpPr txBox="1"/>
          <p:nvPr>
            <p:ph idx="1" type="body"/>
          </p:nvPr>
        </p:nvSpPr>
        <p:spPr>
          <a:xfrm>
            <a:off x="457199" y="594059"/>
            <a:ext cx="4826917" cy="365399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Column">
  <p:cSld name="Double Column">
    <p:spTree>
      <p:nvGrpSpPr>
        <p:cNvPr id="42" name="Shape 42"/>
        <p:cNvGrpSpPr/>
        <p:nvPr/>
      </p:nvGrpSpPr>
      <p:grpSpPr>
        <a:xfrm>
          <a:off x="0" y="0"/>
          <a:ext cx="0" cy="0"/>
          <a:chOff x="0" y="0"/>
          <a:chExt cx="0" cy="0"/>
        </a:xfrm>
      </p:grpSpPr>
      <p:sp>
        <p:nvSpPr>
          <p:cNvPr id="43" name="Google Shape;43;p24"/>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24"/>
          <p:cNvSpPr txBox="1"/>
          <p:nvPr>
            <p:ph idx="1" type="body"/>
          </p:nvPr>
        </p:nvSpPr>
        <p:spPr>
          <a:xfrm>
            <a:off x="457200" y="594059"/>
            <a:ext cx="4040660" cy="365399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 name="Google Shape;45;p24"/>
          <p:cNvSpPr txBox="1"/>
          <p:nvPr>
            <p:ph idx="2" type="body"/>
          </p:nvPr>
        </p:nvSpPr>
        <p:spPr>
          <a:xfrm>
            <a:off x="4636782" y="594059"/>
            <a:ext cx="4040660" cy="365399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nly">
  <p:cSld name="Table Only">
    <p:spTree>
      <p:nvGrpSpPr>
        <p:cNvPr id="46" name="Shape 46"/>
        <p:cNvGrpSpPr/>
        <p:nvPr/>
      </p:nvGrpSpPr>
      <p:grpSpPr>
        <a:xfrm>
          <a:off x="0" y="0"/>
          <a:ext cx="0" cy="0"/>
          <a:chOff x="0" y="0"/>
          <a:chExt cx="0" cy="0"/>
        </a:xfrm>
      </p:grpSpPr>
      <p:sp>
        <p:nvSpPr>
          <p:cNvPr id="47" name="Google Shape;47;p25"/>
          <p:cNvSpPr/>
          <p:nvPr>
            <p:ph idx="2" type="pic"/>
          </p:nvPr>
        </p:nvSpPr>
        <p:spPr>
          <a:xfrm>
            <a:off x="5443870" y="0"/>
            <a:ext cx="3700130" cy="5143500"/>
          </a:xfrm>
          <a:prstGeom prst="rect">
            <a:avLst/>
          </a:prstGeom>
          <a:solidFill>
            <a:srgbClr val="7F7F7F"/>
          </a:solidFill>
          <a:ln>
            <a:noFill/>
          </a:ln>
        </p:spPr>
      </p:sp>
      <p:sp>
        <p:nvSpPr>
          <p:cNvPr id="48" name="Google Shape;48;p25"/>
          <p:cNvSpPr txBox="1"/>
          <p:nvPr>
            <p:ph type="title"/>
          </p:nvPr>
        </p:nvSpPr>
        <p:spPr>
          <a:xfrm>
            <a:off x="457199" y="123568"/>
            <a:ext cx="4673463" cy="415498"/>
          </a:xfrm>
          <a:prstGeom prst="rect">
            <a:avLst/>
          </a:prstGeom>
          <a:noFill/>
          <a:ln>
            <a:noFill/>
          </a:ln>
        </p:spPr>
        <p:txBody>
          <a:bodyPr anchorCtr="0" anchor="t" bIns="45700" lIns="0" spcFirstLastPara="1" rIns="91425" wrap="square" tIns="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25"/>
          <p:cNvSpPr txBox="1"/>
          <p:nvPr>
            <p:ph idx="1" type="body"/>
          </p:nvPr>
        </p:nvSpPr>
        <p:spPr>
          <a:xfrm>
            <a:off x="457199" y="594059"/>
            <a:ext cx="4681125" cy="365399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mp; Copy 3 Column">
  <p:cSld name="Images &amp; Copy 3 Column">
    <p:spTree>
      <p:nvGrpSpPr>
        <p:cNvPr id="50" name="Shape 50"/>
        <p:cNvGrpSpPr/>
        <p:nvPr/>
      </p:nvGrpSpPr>
      <p:grpSpPr>
        <a:xfrm>
          <a:off x="0" y="0"/>
          <a:ext cx="0" cy="0"/>
          <a:chOff x="0" y="0"/>
          <a:chExt cx="0" cy="0"/>
        </a:xfrm>
      </p:grpSpPr>
      <p:sp>
        <p:nvSpPr>
          <p:cNvPr id="51" name="Google Shape;51;p26"/>
          <p:cNvSpPr/>
          <p:nvPr>
            <p:ph idx="2" type="pic"/>
          </p:nvPr>
        </p:nvSpPr>
        <p:spPr>
          <a:xfrm>
            <a:off x="457200" y="662507"/>
            <a:ext cx="2569035" cy="1707543"/>
          </a:xfrm>
          <a:prstGeom prst="rect">
            <a:avLst/>
          </a:prstGeom>
          <a:solidFill>
            <a:srgbClr val="959595"/>
          </a:solidFill>
          <a:ln>
            <a:noFill/>
          </a:ln>
        </p:spPr>
      </p:sp>
      <p:sp>
        <p:nvSpPr>
          <p:cNvPr id="52" name="Google Shape;52;p26"/>
          <p:cNvSpPr/>
          <p:nvPr>
            <p:ph idx="3" type="pic"/>
          </p:nvPr>
        </p:nvSpPr>
        <p:spPr>
          <a:xfrm>
            <a:off x="3287483" y="662507"/>
            <a:ext cx="2569035" cy="1707543"/>
          </a:xfrm>
          <a:prstGeom prst="rect">
            <a:avLst/>
          </a:prstGeom>
          <a:solidFill>
            <a:srgbClr val="959595"/>
          </a:solidFill>
          <a:ln>
            <a:noFill/>
          </a:ln>
        </p:spPr>
      </p:sp>
      <p:sp>
        <p:nvSpPr>
          <p:cNvPr id="53" name="Google Shape;53;p26"/>
          <p:cNvSpPr/>
          <p:nvPr>
            <p:ph idx="4" type="pic"/>
          </p:nvPr>
        </p:nvSpPr>
        <p:spPr>
          <a:xfrm>
            <a:off x="6117765" y="662507"/>
            <a:ext cx="2569035" cy="1707543"/>
          </a:xfrm>
          <a:prstGeom prst="rect">
            <a:avLst/>
          </a:prstGeom>
          <a:solidFill>
            <a:srgbClr val="959595"/>
          </a:solidFill>
          <a:ln>
            <a:noFill/>
          </a:ln>
        </p:spPr>
      </p:sp>
      <p:sp>
        <p:nvSpPr>
          <p:cNvPr id="54" name="Google Shape;54;p26"/>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6"/>
          <p:cNvSpPr txBox="1"/>
          <p:nvPr>
            <p:ph idx="1" type="body"/>
          </p:nvPr>
        </p:nvSpPr>
        <p:spPr>
          <a:xfrm>
            <a:off x="457200" y="2429425"/>
            <a:ext cx="2569036"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26"/>
          <p:cNvSpPr txBox="1"/>
          <p:nvPr>
            <p:ph idx="5" type="body"/>
          </p:nvPr>
        </p:nvSpPr>
        <p:spPr>
          <a:xfrm>
            <a:off x="3282779" y="2429425"/>
            <a:ext cx="2569036"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7" name="Google Shape;57;p26"/>
          <p:cNvSpPr txBox="1"/>
          <p:nvPr>
            <p:ph idx="6" type="body"/>
          </p:nvPr>
        </p:nvSpPr>
        <p:spPr>
          <a:xfrm>
            <a:off x="6116595" y="2429425"/>
            <a:ext cx="2569036"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Top &amp; Copy Bottom">
  <p:cSld name="Image Top &amp; Copy Bottom">
    <p:spTree>
      <p:nvGrpSpPr>
        <p:cNvPr id="58" name="Shape 58"/>
        <p:cNvGrpSpPr/>
        <p:nvPr/>
      </p:nvGrpSpPr>
      <p:grpSpPr>
        <a:xfrm>
          <a:off x="0" y="0"/>
          <a:ext cx="0" cy="0"/>
          <a:chOff x="0" y="0"/>
          <a:chExt cx="0" cy="0"/>
        </a:xfrm>
      </p:grpSpPr>
      <p:sp>
        <p:nvSpPr>
          <p:cNvPr id="59" name="Google Shape;59;p27"/>
          <p:cNvSpPr/>
          <p:nvPr>
            <p:ph idx="2" type="pic"/>
          </p:nvPr>
        </p:nvSpPr>
        <p:spPr>
          <a:xfrm>
            <a:off x="457200" y="660569"/>
            <a:ext cx="8229598" cy="1707543"/>
          </a:xfrm>
          <a:prstGeom prst="rect">
            <a:avLst/>
          </a:prstGeom>
          <a:solidFill>
            <a:srgbClr val="959595"/>
          </a:solidFill>
          <a:ln>
            <a:noFill/>
          </a:ln>
        </p:spPr>
      </p:sp>
      <p:sp>
        <p:nvSpPr>
          <p:cNvPr id="60" name="Google Shape;60;p27"/>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27"/>
          <p:cNvSpPr txBox="1"/>
          <p:nvPr>
            <p:ph idx="1" type="body"/>
          </p:nvPr>
        </p:nvSpPr>
        <p:spPr>
          <a:xfrm>
            <a:off x="457200" y="2429425"/>
            <a:ext cx="8220242" cy="181862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60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o"/>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11" Type="http://schemas.openxmlformats.org/officeDocument/2006/relationships/slideLayout" Target="../slideLayouts/slideLayout9.xml"/><Relationship Id="rId22" Type="http://schemas.openxmlformats.org/officeDocument/2006/relationships/slideLayout" Target="../slideLayouts/slideLayout20.xml"/><Relationship Id="rId10" Type="http://schemas.openxmlformats.org/officeDocument/2006/relationships/slideLayout" Target="../slideLayouts/slideLayout8.xml"/><Relationship Id="rId21" Type="http://schemas.openxmlformats.org/officeDocument/2006/relationships/slideLayout" Target="../slideLayouts/slideLayout19.xml"/><Relationship Id="rId13" Type="http://schemas.openxmlformats.org/officeDocument/2006/relationships/slideLayout" Target="../slideLayouts/slideLayout11.xml"/><Relationship Id="rId24" Type="http://schemas.openxmlformats.org/officeDocument/2006/relationships/theme" Target="../theme/theme1.xml"/><Relationship Id="rId12" Type="http://schemas.openxmlformats.org/officeDocument/2006/relationships/slideLayout" Target="../slideLayouts/slideLayout10.xml"/><Relationship Id="rId23" Type="http://schemas.openxmlformats.org/officeDocument/2006/relationships/slideLayout" Target="../slideLayouts/slideLayout21.xml"/><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8"/>
          <p:cNvPicPr preferRelativeResize="0"/>
          <p:nvPr/>
        </p:nvPicPr>
        <p:blipFill rotWithShape="1">
          <a:blip r:embed="rId1">
            <a:alphaModFix/>
          </a:blip>
          <a:srcRect b="0" l="0" r="0" t="0"/>
          <a:stretch/>
        </p:blipFill>
        <p:spPr>
          <a:xfrm>
            <a:off x="0" y="4648200"/>
            <a:ext cx="9144000" cy="495300"/>
          </a:xfrm>
          <a:prstGeom prst="rect">
            <a:avLst/>
          </a:prstGeom>
          <a:noFill/>
          <a:ln>
            <a:noFill/>
          </a:ln>
        </p:spPr>
      </p:pic>
      <p:sp>
        <p:nvSpPr>
          <p:cNvPr id="11" name="Google Shape;11;p18"/>
          <p:cNvSpPr txBox="1"/>
          <p:nvPr>
            <p:ph type="title"/>
          </p:nvPr>
        </p:nvSpPr>
        <p:spPr>
          <a:xfrm>
            <a:off x="457199" y="1"/>
            <a:ext cx="8149665" cy="937610"/>
          </a:xfrm>
          <a:prstGeom prst="rect">
            <a:avLst/>
          </a:prstGeom>
          <a:noFill/>
          <a:ln>
            <a:noFill/>
          </a:ln>
        </p:spPr>
        <p:txBody>
          <a:bodyPr anchorCtr="0" anchor="b" bIns="45700" lIns="0" spcFirstLastPara="1" rIns="91425" wrap="square" tIns="0">
            <a:noAutofit/>
          </a:bodyPr>
          <a:lstStyle>
            <a:lvl1pPr lvl="0" marR="0" rtl="0" algn="l">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8"/>
          <p:cNvSpPr txBox="1"/>
          <p:nvPr/>
        </p:nvSpPr>
        <p:spPr>
          <a:xfrm>
            <a:off x="4311873" y="4988311"/>
            <a:ext cx="520255" cy="15518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800" u="none" cap="none" strike="noStrike">
                <a:solidFill>
                  <a:schemeClr val="lt1"/>
                </a:solidFill>
                <a:latin typeface="Arial"/>
                <a:ea typeface="Arial"/>
                <a:cs typeface="Arial"/>
                <a:sym typeface="Arial"/>
              </a:rPr>
              <a:t>‹#›</a:t>
            </a:fld>
            <a:endParaRPr b="0" i="0" sz="800" u="none" cap="none" strike="noStrike">
              <a:solidFill>
                <a:schemeClr val="lt1"/>
              </a:solidFill>
              <a:latin typeface="Arial"/>
              <a:ea typeface="Arial"/>
              <a:cs typeface="Arial"/>
              <a:sym typeface="Arial"/>
            </a:endParaRPr>
          </a:p>
        </p:txBody>
      </p:sp>
      <p:sp>
        <p:nvSpPr>
          <p:cNvPr id="13" name="Google Shape;13;p18"/>
          <p:cNvSpPr txBox="1"/>
          <p:nvPr>
            <p:ph idx="1" type="body"/>
          </p:nvPr>
        </p:nvSpPr>
        <p:spPr>
          <a:xfrm>
            <a:off x="457199" y="1169399"/>
            <a:ext cx="8163025" cy="904863"/>
          </a:xfrm>
          <a:prstGeom prst="rect">
            <a:avLst/>
          </a:prstGeom>
          <a:noFill/>
          <a:ln>
            <a:noFill/>
          </a:ln>
        </p:spPr>
        <p:txBody>
          <a:bodyPr anchorCtr="0" anchor="t" bIns="45700" lIns="0" spcFirstLastPara="1" rIns="91425" wrap="square" tIns="45700">
            <a:spAutoFit/>
          </a:bodyPr>
          <a:lstStyle>
            <a:lvl1pPr indent="-228600" lvl="0" marL="457200" marR="0" rtl="0" algn="l">
              <a:lnSpc>
                <a:spcPct val="90000"/>
              </a:lnSpc>
              <a:spcBef>
                <a:spcPts val="6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Courier New"/>
              <a:buChar char="o"/>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14" name="Google Shape;14;p18"/>
          <p:cNvPicPr preferRelativeResize="0"/>
          <p:nvPr/>
        </p:nvPicPr>
        <p:blipFill rotWithShape="1">
          <a:blip r:embed="rId2">
            <a:alphaModFix/>
          </a:blip>
          <a:srcRect b="0" l="0" r="0" t="0"/>
          <a:stretch/>
        </p:blipFill>
        <p:spPr>
          <a:xfrm>
            <a:off x="409652" y="4542181"/>
            <a:ext cx="2616583" cy="25597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doi.org/10.1093/bib/bbab301" TargetMode="External"/><Relationship Id="rId4" Type="http://schemas.openxmlformats.org/officeDocument/2006/relationships/hyperlink" Target="https://doi.org/10.1093/bib/bbab301" TargetMode="External"/><Relationship Id="rId5" Type="http://schemas.openxmlformats.org/officeDocument/2006/relationships/hyperlink" Target="https://doi.org/10.1136/bmjqs-2018-008306" TargetMode="External"/><Relationship Id="rId6" Type="http://schemas.openxmlformats.org/officeDocument/2006/relationships/hyperlink" Target="https://doi.org/10.1136/bmjqs-2018-008306" TargetMode="External"/><Relationship Id="rId7" Type="http://schemas.openxmlformats.org/officeDocument/2006/relationships/hyperlink" Target="https://pubmed.ncbi.nlm.nih.gov/25411065/"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
          <p:cNvSpPr txBox="1"/>
          <p:nvPr>
            <p:ph type="ctrTitle"/>
          </p:nvPr>
        </p:nvSpPr>
        <p:spPr>
          <a:xfrm>
            <a:off x="396072" y="1675512"/>
            <a:ext cx="8352000" cy="914400"/>
          </a:xfrm>
          <a:prstGeom prst="rect">
            <a:avLst/>
          </a:prstGeom>
          <a:noFill/>
          <a:ln>
            <a:noFill/>
          </a:ln>
        </p:spPr>
        <p:txBody>
          <a:bodyPr anchorCtr="0" anchor="b" bIns="0" lIns="0" spcFirstLastPara="1" rIns="91425" wrap="square" tIns="0">
            <a:spAutoFit/>
          </a:bodyPr>
          <a:lstStyle/>
          <a:p>
            <a:pPr indent="0" lvl="0" marL="0" rtl="0" algn="l">
              <a:lnSpc>
                <a:spcPct val="90000"/>
              </a:lnSpc>
              <a:spcBef>
                <a:spcPts val="0"/>
              </a:spcBef>
              <a:spcAft>
                <a:spcPts val="0"/>
              </a:spcAft>
              <a:buClr>
                <a:schemeClr val="lt1"/>
              </a:buClr>
              <a:buSzPts val="4800"/>
              <a:buFont typeface="Arial"/>
              <a:buNone/>
            </a:pPr>
            <a:r>
              <a:rPr lang="en-US" sz="3300"/>
              <a:t>Smart Medication Safety: Real-Time Drug Interaction Alerts via EHR Integration</a:t>
            </a:r>
            <a:endParaRPr sz="3300"/>
          </a:p>
        </p:txBody>
      </p:sp>
      <p:sp>
        <p:nvSpPr>
          <p:cNvPr id="137" name="Google Shape;137;p1"/>
          <p:cNvSpPr txBox="1"/>
          <p:nvPr>
            <p:ph idx="1" type="subTitle"/>
          </p:nvPr>
        </p:nvSpPr>
        <p:spPr>
          <a:xfrm>
            <a:off x="396072" y="2766204"/>
            <a:ext cx="8352000" cy="2217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100"/>
              <a:buFont typeface="Arial"/>
              <a:buNone/>
            </a:pPr>
            <a:r>
              <a:rPr lang="en-US" sz="1600"/>
              <a:t>Rongrong Wang, Jinying Xing, Shengji Jin, Shujun Jiang</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34651862b3e_1_17"/>
          <p:cNvSpPr txBox="1"/>
          <p:nvPr>
            <p:ph type="title"/>
          </p:nvPr>
        </p:nvSpPr>
        <p:spPr>
          <a:xfrm>
            <a:off x="457199" y="123568"/>
            <a:ext cx="8220300" cy="415500"/>
          </a:xfrm>
          <a:prstGeom prst="rect">
            <a:avLst/>
          </a:prstGeom>
        </p:spPr>
        <p:txBody>
          <a:bodyPr anchorCtr="0" anchor="t" bIns="45700" lIns="0" spcFirstLastPara="1" rIns="91425" wrap="square" tIns="0">
            <a:noAutofit/>
          </a:bodyPr>
          <a:lstStyle/>
          <a:p>
            <a:pPr indent="0" lvl="0" marL="0" rtl="0" algn="l">
              <a:spcBef>
                <a:spcPts val="0"/>
              </a:spcBef>
              <a:spcAft>
                <a:spcPts val="0"/>
              </a:spcAft>
              <a:buNone/>
            </a:pPr>
            <a:r>
              <a:rPr lang="en-US"/>
              <a:t>Technical Plan - Work as an integrated ecosystem</a:t>
            </a:r>
            <a:endParaRPr/>
          </a:p>
        </p:txBody>
      </p:sp>
      <p:sp>
        <p:nvSpPr>
          <p:cNvPr id="196" name="Google Shape;196;g34651862b3e_1_17"/>
          <p:cNvSpPr txBox="1"/>
          <p:nvPr>
            <p:ph idx="1" type="body"/>
          </p:nvPr>
        </p:nvSpPr>
        <p:spPr>
          <a:xfrm>
            <a:off x="457199" y="594059"/>
            <a:ext cx="8233800" cy="3654000"/>
          </a:xfrm>
          <a:prstGeom prst="rect">
            <a:avLst/>
          </a:prstGeom>
        </p:spPr>
        <p:txBody>
          <a:bodyPr anchorCtr="0" anchor="t" bIns="45700" lIns="0" spcFirstLastPara="1" rIns="91425" wrap="square" tIns="45700">
            <a:noAutofit/>
          </a:bodyPr>
          <a:lstStyle/>
          <a:p>
            <a:pPr indent="0" lvl="0" marL="0" rtl="0" algn="l">
              <a:spcBef>
                <a:spcPts val="600"/>
              </a:spcBef>
              <a:spcAft>
                <a:spcPts val="0"/>
              </a:spcAft>
              <a:buNone/>
            </a:pPr>
            <a:r>
              <a:t/>
            </a:r>
            <a:endParaRPr/>
          </a:p>
        </p:txBody>
      </p:sp>
      <p:pic>
        <p:nvPicPr>
          <p:cNvPr id="197" name="Google Shape;197;g34651862b3e_1_17" title="svgviewer-png-output.png"/>
          <p:cNvPicPr preferRelativeResize="0"/>
          <p:nvPr/>
        </p:nvPicPr>
        <p:blipFill>
          <a:blip r:embed="rId3">
            <a:alphaModFix/>
          </a:blip>
          <a:stretch>
            <a:fillRect/>
          </a:stretch>
        </p:blipFill>
        <p:spPr>
          <a:xfrm>
            <a:off x="1227850" y="594050"/>
            <a:ext cx="6032250" cy="4356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34651862b3e_1_24"/>
          <p:cNvSpPr txBox="1"/>
          <p:nvPr>
            <p:ph type="title"/>
          </p:nvPr>
        </p:nvSpPr>
        <p:spPr>
          <a:xfrm>
            <a:off x="457199" y="123568"/>
            <a:ext cx="8220300" cy="415500"/>
          </a:xfrm>
          <a:prstGeom prst="rect">
            <a:avLst/>
          </a:prstGeom>
        </p:spPr>
        <p:txBody>
          <a:bodyPr anchorCtr="0" anchor="t" bIns="45700" lIns="0" spcFirstLastPara="1" rIns="91425" wrap="square" tIns="0">
            <a:noAutofit/>
          </a:bodyPr>
          <a:lstStyle/>
          <a:p>
            <a:pPr indent="0" lvl="0" marL="0" rtl="0" algn="l">
              <a:spcBef>
                <a:spcPts val="0"/>
              </a:spcBef>
              <a:spcAft>
                <a:spcPts val="0"/>
              </a:spcAft>
              <a:buNone/>
            </a:pPr>
            <a:r>
              <a:rPr lang="en-US"/>
              <a:t>Technical Plan - Development Methodology &amp; Resources</a:t>
            </a:r>
            <a:endParaRPr/>
          </a:p>
        </p:txBody>
      </p:sp>
      <p:sp>
        <p:nvSpPr>
          <p:cNvPr id="204" name="Google Shape;204;g34651862b3e_1_24"/>
          <p:cNvSpPr txBox="1"/>
          <p:nvPr>
            <p:ph idx="1" type="body"/>
          </p:nvPr>
        </p:nvSpPr>
        <p:spPr>
          <a:xfrm>
            <a:off x="457199" y="594059"/>
            <a:ext cx="8233800" cy="3654000"/>
          </a:xfrm>
          <a:prstGeom prst="rect">
            <a:avLst/>
          </a:prstGeom>
        </p:spPr>
        <p:txBody>
          <a:bodyPr anchorCtr="0" anchor="t" bIns="45700" lIns="0" spcFirstLastPara="1" rIns="91425" wrap="square" tIns="45700">
            <a:noAutofit/>
          </a:bodyPr>
          <a:lstStyle/>
          <a:p>
            <a:pPr indent="0" lvl="0" marL="0" rtl="0" algn="l">
              <a:spcBef>
                <a:spcPts val="600"/>
              </a:spcBef>
              <a:spcAft>
                <a:spcPts val="0"/>
              </a:spcAft>
              <a:buNone/>
            </a:pPr>
            <a:r>
              <a:t/>
            </a:r>
            <a:endParaRPr/>
          </a:p>
        </p:txBody>
      </p:sp>
      <p:pic>
        <p:nvPicPr>
          <p:cNvPr id="205" name="Google Shape;205;g34651862b3e_1_24" title="svgviewer-png-output (2).png"/>
          <p:cNvPicPr preferRelativeResize="0"/>
          <p:nvPr/>
        </p:nvPicPr>
        <p:blipFill>
          <a:blip r:embed="rId3">
            <a:alphaModFix/>
          </a:blip>
          <a:stretch>
            <a:fillRect/>
          </a:stretch>
        </p:blipFill>
        <p:spPr>
          <a:xfrm>
            <a:off x="1184125" y="594052"/>
            <a:ext cx="6302050" cy="4332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34651862b3e_1_37"/>
          <p:cNvSpPr txBox="1"/>
          <p:nvPr>
            <p:ph type="title"/>
          </p:nvPr>
        </p:nvSpPr>
        <p:spPr>
          <a:xfrm>
            <a:off x="457199" y="123568"/>
            <a:ext cx="8220300" cy="415500"/>
          </a:xfrm>
          <a:prstGeom prst="rect">
            <a:avLst/>
          </a:prstGeom>
        </p:spPr>
        <p:txBody>
          <a:bodyPr anchorCtr="0" anchor="t" bIns="45700" lIns="0" spcFirstLastPara="1" rIns="91425" wrap="square" tIns="0">
            <a:noAutofit/>
          </a:bodyPr>
          <a:lstStyle/>
          <a:p>
            <a:pPr indent="0" lvl="0" marL="0" rtl="0" algn="l">
              <a:spcBef>
                <a:spcPts val="0"/>
              </a:spcBef>
              <a:spcAft>
                <a:spcPts val="0"/>
              </a:spcAft>
              <a:buNone/>
            </a:pPr>
            <a:r>
              <a:rPr lang="en-US"/>
              <a:t>Technical Plan - Development Methodology &amp; Resources</a:t>
            </a:r>
            <a:endParaRPr/>
          </a:p>
        </p:txBody>
      </p:sp>
      <p:sp>
        <p:nvSpPr>
          <p:cNvPr id="212" name="Google Shape;212;g34651862b3e_1_37"/>
          <p:cNvSpPr txBox="1"/>
          <p:nvPr>
            <p:ph idx="1" type="body"/>
          </p:nvPr>
        </p:nvSpPr>
        <p:spPr>
          <a:xfrm>
            <a:off x="457199" y="594059"/>
            <a:ext cx="8233800" cy="3654000"/>
          </a:xfrm>
          <a:prstGeom prst="rect">
            <a:avLst/>
          </a:prstGeom>
        </p:spPr>
        <p:txBody>
          <a:bodyPr anchorCtr="0" anchor="t" bIns="45700" lIns="0" spcFirstLastPara="1" rIns="91425" wrap="square" tIns="45700">
            <a:noAutofit/>
          </a:bodyPr>
          <a:lstStyle/>
          <a:p>
            <a:pPr indent="0" lvl="0" marL="0" rtl="0" algn="l">
              <a:spcBef>
                <a:spcPts val="600"/>
              </a:spcBef>
              <a:spcAft>
                <a:spcPts val="0"/>
              </a:spcAft>
              <a:buNone/>
            </a:pPr>
            <a:r>
              <a:t/>
            </a:r>
            <a:endParaRPr/>
          </a:p>
        </p:txBody>
      </p:sp>
      <p:pic>
        <p:nvPicPr>
          <p:cNvPr id="213" name="Google Shape;213;g34651862b3e_1_37" title="svgviewer-png-output (1).png"/>
          <p:cNvPicPr preferRelativeResize="0"/>
          <p:nvPr/>
        </p:nvPicPr>
        <p:blipFill rotWithShape="1">
          <a:blip r:embed="rId3">
            <a:alphaModFix/>
          </a:blip>
          <a:srcRect b="7682" l="10490" r="0" t="46038"/>
          <a:stretch/>
        </p:blipFill>
        <p:spPr>
          <a:xfrm>
            <a:off x="877225" y="1064525"/>
            <a:ext cx="7662699" cy="2861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46d756df69_1_13"/>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lnSpc>
                <a:spcPct val="115000"/>
              </a:lnSpc>
              <a:spcBef>
                <a:spcPts val="0"/>
              </a:spcBef>
              <a:spcAft>
                <a:spcPts val="0"/>
              </a:spcAft>
              <a:buNone/>
            </a:pPr>
            <a:r>
              <a:rPr lang="en-US"/>
              <a:t>Social Business Model</a:t>
            </a:r>
            <a:endParaRPr/>
          </a:p>
          <a:p>
            <a:pPr indent="0" lvl="0" marL="0" rtl="0" algn="l">
              <a:spcBef>
                <a:spcPts val="0"/>
              </a:spcBef>
              <a:spcAft>
                <a:spcPts val="0"/>
              </a:spcAft>
              <a:buClr>
                <a:schemeClr val="accent1"/>
              </a:buClr>
              <a:buSzPts val="2400"/>
              <a:buFont typeface="Arial"/>
              <a:buNone/>
            </a:pPr>
            <a:r>
              <a:t/>
            </a:r>
            <a:endParaRPr/>
          </a:p>
        </p:txBody>
      </p:sp>
      <p:sp>
        <p:nvSpPr>
          <p:cNvPr id="219" name="Google Shape;219;g346d756df69_1_13"/>
          <p:cNvSpPr txBox="1"/>
          <p:nvPr>
            <p:ph idx="1" type="body"/>
          </p:nvPr>
        </p:nvSpPr>
        <p:spPr>
          <a:xfrm>
            <a:off x="455099" y="539084"/>
            <a:ext cx="8233800" cy="4286100"/>
          </a:xfrm>
          <a:prstGeom prst="rect">
            <a:avLst/>
          </a:prstGeom>
          <a:noFill/>
          <a:ln>
            <a:noFill/>
          </a:ln>
        </p:spPr>
        <p:txBody>
          <a:bodyPr anchorCtr="0" anchor="t" bIns="45700" lIns="0" spcFirstLastPara="1" rIns="91425" wrap="square" tIns="45700">
            <a:noAutofit/>
          </a:bodyPr>
          <a:lstStyle/>
          <a:p>
            <a:pPr indent="0" lvl="0" marL="0" rtl="0" algn="l">
              <a:spcBef>
                <a:spcPts val="600"/>
              </a:spcBef>
              <a:spcAft>
                <a:spcPts val="0"/>
              </a:spcAft>
              <a:buNone/>
            </a:pPr>
            <a:r>
              <a:rPr b="1" lang="en-US" sz="1400"/>
              <a:t>Value Proposition:</a:t>
            </a:r>
            <a:endParaRPr b="1" sz="1400"/>
          </a:p>
          <a:p>
            <a:pPr indent="-317500" lvl="0" marL="457200" rtl="0" algn="l">
              <a:spcBef>
                <a:spcPts val="600"/>
              </a:spcBef>
              <a:spcAft>
                <a:spcPts val="0"/>
              </a:spcAft>
              <a:buSzPts val="1400"/>
              <a:buChar char="●"/>
            </a:pPr>
            <a:r>
              <a:rPr b="1" lang="en-US" sz="1400"/>
              <a:t>Social Value :</a:t>
            </a:r>
            <a:endParaRPr b="1" sz="1400"/>
          </a:p>
          <a:p>
            <a:pPr indent="0" lvl="0" marL="457200" rtl="0" algn="l">
              <a:spcBef>
                <a:spcPts val="600"/>
              </a:spcBef>
              <a:spcAft>
                <a:spcPts val="0"/>
              </a:spcAft>
              <a:buNone/>
            </a:pPr>
            <a:r>
              <a:rPr lang="en-US" sz="1400"/>
              <a:t>Reduce the incidence of adverse drug events</a:t>
            </a:r>
            <a:endParaRPr sz="1400"/>
          </a:p>
          <a:p>
            <a:pPr indent="0" lvl="0" marL="457200" rtl="0" algn="l">
              <a:spcBef>
                <a:spcPts val="600"/>
              </a:spcBef>
              <a:spcAft>
                <a:spcPts val="0"/>
              </a:spcAft>
              <a:buNone/>
            </a:pPr>
            <a:r>
              <a:rPr lang="en-US" sz="1400"/>
              <a:t>Improve medication compliance and patient education</a:t>
            </a:r>
            <a:endParaRPr sz="1400"/>
          </a:p>
          <a:p>
            <a:pPr indent="0" lvl="0" marL="457200" rtl="0" algn="l">
              <a:spcBef>
                <a:spcPts val="600"/>
              </a:spcBef>
              <a:spcAft>
                <a:spcPts val="0"/>
              </a:spcAft>
              <a:buNone/>
            </a:pPr>
            <a:r>
              <a:rPr lang="en-US" sz="1400"/>
              <a:t>Support precision medicine and digital health transformation</a:t>
            </a:r>
            <a:endParaRPr sz="1400"/>
          </a:p>
          <a:p>
            <a:pPr indent="-317500" lvl="0" marL="457200" rtl="0" algn="l">
              <a:spcBef>
                <a:spcPts val="600"/>
              </a:spcBef>
              <a:spcAft>
                <a:spcPts val="0"/>
              </a:spcAft>
              <a:buSzPts val="1400"/>
              <a:buChar char="●"/>
            </a:pPr>
            <a:r>
              <a:rPr b="1" lang="en-US" sz="1400"/>
              <a:t>Customer Value :</a:t>
            </a:r>
            <a:endParaRPr b="1" sz="1400"/>
          </a:p>
          <a:p>
            <a:pPr indent="0" lvl="0" marL="457200" rtl="0" algn="l">
              <a:spcBef>
                <a:spcPts val="600"/>
              </a:spcBef>
              <a:spcAft>
                <a:spcPts val="0"/>
              </a:spcAft>
              <a:buNone/>
            </a:pPr>
            <a:r>
              <a:rPr lang="en-US" sz="1400"/>
              <a:t>Hospitals: reduce readmissions, optimize drug management, and improve patient satisfaction</a:t>
            </a:r>
            <a:endParaRPr sz="1400"/>
          </a:p>
          <a:p>
            <a:pPr indent="0" lvl="0" marL="457200" rtl="0" algn="l">
              <a:spcBef>
                <a:spcPts val="600"/>
              </a:spcBef>
              <a:spcAft>
                <a:spcPts val="0"/>
              </a:spcAft>
              <a:buNone/>
            </a:pPr>
            <a:r>
              <a:rPr lang="en-US" sz="1400"/>
              <a:t>Doctors: save time looking for interactive information and get smart recommendations</a:t>
            </a:r>
            <a:endParaRPr sz="1400"/>
          </a:p>
          <a:p>
            <a:pPr indent="0" lvl="0" marL="457200" rtl="0" algn="l">
              <a:spcBef>
                <a:spcPts val="600"/>
              </a:spcBef>
              <a:spcAft>
                <a:spcPts val="0"/>
              </a:spcAft>
              <a:buNone/>
            </a:pPr>
            <a:r>
              <a:rPr lang="en-US" sz="1400"/>
              <a:t>Patients: get clear and easy-to-understand medication instructions and real-time reminders</a:t>
            </a:r>
            <a:endParaRPr sz="1400"/>
          </a:p>
          <a:p>
            <a:pPr indent="0" lvl="0" marL="0" rtl="0" algn="l">
              <a:spcBef>
                <a:spcPts val="600"/>
              </a:spcBef>
              <a:spcAft>
                <a:spcPts val="0"/>
              </a:spcAft>
              <a:buNone/>
            </a:pPr>
            <a:r>
              <a:rPr b="1" lang="en-US" sz="1400"/>
              <a:t>Segments：</a:t>
            </a:r>
            <a:endParaRPr b="1" sz="1400"/>
          </a:p>
          <a:p>
            <a:pPr indent="-317500" lvl="0" marL="457200" rtl="0" algn="l">
              <a:spcBef>
                <a:spcPts val="600"/>
              </a:spcBef>
              <a:spcAft>
                <a:spcPts val="0"/>
              </a:spcAft>
              <a:buSzPts val="1400"/>
              <a:buChar char="●"/>
            </a:pPr>
            <a:r>
              <a:rPr b="1" lang="en-US" sz="1400"/>
              <a:t>Beneficiaries:</a:t>
            </a:r>
            <a:endParaRPr b="1" sz="1400"/>
          </a:p>
          <a:p>
            <a:pPr indent="0" lvl="0" marL="457200" rtl="0" algn="l">
              <a:spcBef>
                <a:spcPts val="600"/>
              </a:spcBef>
              <a:spcAft>
                <a:spcPts val="0"/>
              </a:spcAft>
              <a:buNone/>
            </a:pPr>
            <a:r>
              <a:rPr lang="en-US" sz="1400"/>
              <a:t>old people with multiple medications, chronic diseases (such as diabetes, hypertension) ,health care workers (reduce risks by improving decision-making efficiency)</a:t>
            </a:r>
            <a:endParaRPr b="1" sz="1400"/>
          </a:p>
          <a:p>
            <a:pPr indent="-317500" lvl="0" marL="457200" rtl="0" algn="l">
              <a:spcBef>
                <a:spcPts val="600"/>
              </a:spcBef>
              <a:spcAft>
                <a:spcPts val="0"/>
              </a:spcAft>
              <a:buSzPts val="1400"/>
              <a:buChar char="●"/>
            </a:pPr>
            <a:r>
              <a:rPr b="1" lang="en-US" sz="1400"/>
              <a:t>Customers:</a:t>
            </a:r>
            <a:endParaRPr b="1" sz="1400"/>
          </a:p>
          <a:p>
            <a:pPr indent="0" lvl="0" marL="457200" rtl="0" algn="l">
              <a:spcBef>
                <a:spcPts val="600"/>
              </a:spcBef>
              <a:spcAft>
                <a:spcPts val="0"/>
              </a:spcAft>
              <a:buNone/>
            </a:pPr>
            <a:r>
              <a:rPr lang="en-US" sz="1400"/>
              <a:t>medical institutions (hospitals, clinics), health insurance companies (manage medication risks for customers), government and public health organizations (improve medication safety)</a:t>
            </a:r>
            <a:endParaRPr sz="1400"/>
          </a:p>
          <a:p>
            <a:pPr indent="0" lvl="0" marL="457200" rtl="0" algn="l">
              <a:spcBef>
                <a:spcPts val="600"/>
              </a:spcBef>
              <a:spcAft>
                <a:spcPts val="0"/>
              </a:spcAft>
              <a:buNone/>
            </a:pPr>
            <a:r>
              <a:t/>
            </a:r>
            <a:endParaRPr b="1" sz="1400"/>
          </a:p>
          <a:p>
            <a:pPr indent="0" lvl="0" marL="0" rtl="0" algn="l">
              <a:spcBef>
                <a:spcPts val="600"/>
              </a:spcBef>
              <a:spcAft>
                <a:spcPts val="0"/>
              </a:spcAft>
              <a:buNone/>
            </a:pPr>
            <a:r>
              <a:t/>
            </a:r>
            <a:endParaRPr sz="1400"/>
          </a:p>
          <a:p>
            <a:pPr indent="0" lvl="0" marL="0" rtl="0" algn="l">
              <a:lnSpc>
                <a:spcPct val="90000"/>
              </a:lnSpc>
              <a:spcBef>
                <a:spcPts val="600"/>
              </a:spcBef>
              <a:spcAft>
                <a:spcPts val="0"/>
              </a:spcAft>
              <a:buClr>
                <a:schemeClr val="dk1"/>
              </a:buClr>
              <a:buSzPts val="1600"/>
              <a:buFont typeface="Arial"/>
              <a:buNone/>
            </a:pPr>
            <a:r>
              <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346d756df69_1_23"/>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lnSpc>
                <a:spcPct val="115000"/>
              </a:lnSpc>
              <a:spcBef>
                <a:spcPts val="0"/>
              </a:spcBef>
              <a:spcAft>
                <a:spcPts val="0"/>
              </a:spcAft>
              <a:buNone/>
            </a:pPr>
            <a:r>
              <a:rPr lang="en-US"/>
              <a:t>Social Business Model</a:t>
            </a:r>
            <a:endParaRPr/>
          </a:p>
          <a:p>
            <a:pPr indent="0" lvl="0" marL="0" rtl="0" algn="l">
              <a:spcBef>
                <a:spcPts val="0"/>
              </a:spcBef>
              <a:spcAft>
                <a:spcPts val="0"/>
              </a:spcAft>
              <a:buClr>
                <a:schemeClr val="accent1"/>
              </a:buClr>
              <a:buSzPts val="2400"/>
              <a:buFont typeface="Arial"/>
              <a:buNone/>
            </a:pPr>
            <a:r>
              <a:t/>
            </a:r>
            <a:endParaRPr/>
          </a:p>
        </p:txBody>
      </p:sp>
      <p:sp>
        <p:nvSpPr>
          <p:cNvPr id="225" name="Google Shape;225;g346d756df69_1_23"/>
          <p:cNvSpPr txBox="1"/>
          <p:nvPr>
            <p:ph idx="1" type="body"/>
          </p:nvPr>
        </p:nvSpPr>
        <p:spPr>
          <a:xfrm>
            <a:off x="450449" y="609509"/>
            <a:ext cx="8233800" cy="4286100"/>
          </a:xfrm>
          <a:prstGeom prst="rect">
            <a:avLst/>
          </a:prstGeom>
          <a:noFill/>
          <a:ln>
            <a:noFill/>
          </a:ln>
        </p:spPr>
        <p:txBody>
          <a:bodyPr anchorCtr="0" anchor="t" bIns="45700" lIns="0" spcFirstLastPara="1" rIns="91425" wrap="square" tIns="45700">
            <a:noAutofit/>
          </a:bodyPr>
          <a:lstStyle/>
          <a:p>
            <a:pPr indent="0" lvl="0" marL="457200" rtl="0" algn="l">
              <a:spcBef>
                <a:spcPts val="600"/>
              </a:spcBef>
              <a:spcAft>
                <a:spcPts val="0"/>
              </a:spcAft>
              <a:buNone/>
            </a:pPr>
            <a:r>
              <a:t/>
            </a:r>
            <a:endParaRPr sz="1400"/>
          </a:p>
          <a:p>
            <a:pPr indent="0" lvl="0" marL="0" rtl="0" algn="l">
              <a:spcBef>
                <a:spcPts val="600"/>
              </a:spcBef>
              <a:spcAft>
                <a:spcPts val="0"/>
              </a:spcAft>
              <a:buNone/>
            </a:pPr>
            <a:r>
              <a:rPr b="1" lang="en-US" sz="1400"/>
              <a:t>Type of Intervention:</a:t>
            </a:r>
            <a:endParaRPr b="1" sz="1400"/>
          </a:p>
          <a:p>
            <a:pPr indent="0" lvl="0" marL="0" rtl="0" algn="l">
              <a:spcBef>
                <a:spcPts val="600"/>
              </a:spcBef>
              <a:spcAft>
                <a:spcPts val="0"/>
              </a:spcAft>
              <a:buNone/>
            </a:pPr>
            <a:r>
              <a:rPr b="1" lang="en-US" sz="1400"/>
              <a:t>Smart platform + EHR system integration + mobile app for patients</a:t>
            </a:r>
            <a:endParaRPr b="1" sz="1400"/>
          </a:p>
          <a:p>
            <a:pPr indent="-330200" lvl="0" marL="457200" rtl="0" algn="l">
              <a:spcBef>
                <a:spcPts val="600"/>
              </a:spcBef>
              <a:spcAft>
                <a:spcPts val="0"/>
              </a:spcAft>
              <a:buSzPts val="1600"/>
              <a:buChar char="●"/>
            </a:pPr>
            <a:r>
              <a:rPr b="1" lang="en-US" sz="1400"/>
              <a:t>Doctor :</a:t>
            </a:r>
            <a:endParaRPr b="1" sz="1400"/>
          </a:p>
          <a:p>
            <a:pPr indent="0" lvl="0" marL="0" rtl="0" algn="l">
              <a:spcBef>
                <a:spcPts val="600"/>
              </a:spcBef>
              <a:spcAft>
                <a:spcPts val="0"/>
              </a:spcAft>
              <a:buNone/>
            </a:pPr>
            <a:r>
              <a:rPr lang="en-US" sz="1400"/>
              <a:t>         Real-time reminder of drug interactions and substitution suggestions when prescribing drugs.</a:t>
            </a:r>
            <a:endParaRPr sz="1400"/>
          </a:p>
          <a:p>
            <a:pPr indent="-330200" lvl="0" marL="457200" rtl="0" algn="l">
              <a:spcBef>
                <a:spcPts val="600"/>
              </a:spcBef>
              <a:spcAft>
                <a:spcPts val="0"/>
              </a:spcAft>
              <a:buSzPts val="1600"/>
              <a:buChar char="●"/>
            </a:pPr>
            <a:r>
              <a:rPr b="1" lang="en-US" sz="1400"/>
              <a:t>Patient : </a:t>
            </a:r>
            <a:endParaRPr b="1" sz="1400"/>
          </a:p>
          <a:p>
            <a:pPr indent="0" lvl="0" marL="457200" rtl="0" algn="l">
              <a:spcBef>
                <a:spcPts val="600"/>
              </a:spcBef>
              <a:spcAft>
                <a:spcPts val="0"/>
              </a:spcAft>
              <a:buNone/>
            </a:pPr>
            <a:r>
              <a:rPr lang="en-US" sz="1400"/>
              <a:t>App pushes personalized warnings, dietary recommendations, and medication education content.</a:t>
            </a:r>
            <a:endParaRPr sz="1400"/>
          </a:p>
          <a:p>
            <a:pPr indent="0" lvl="0" marL="457200" rtl="0" algn="l">
              <a:spcBef>
                <a:spcPts val="600"/>
              </a:spcBef>
              <a:spcAft>
                <a:spcPts val="0"/>
              </a:spcAft>
              <a:buNone/>
            </a:pPr>
            <a:r>
              <a:t/>
            </a:r>
            <a:endParaRPr sz="1400"/>
          </a:p>
          <a:p>
            <a:pPr indent="0" lvl="0" marL="0" rtl="0" algn="l">
              <a:spcBef>
                <a:spcPts val="600"/>
              </a:spcBef>
              <a:spcAft>
                <a:spcPts val="0"/>
              </a:spcAft>
              <a:buNone/>
            </a:pPr>
            <a:r>
              <a:rPr b="1" lang="en-US" sz="1400"/>
              <a:t>Channels:</a:t>
            </a:r>
            <a:endParaRPr b="1" sz="1400"/>
          </a:p>
          <a:p>
            <a:pPr indent="-330200" lvl="0" marL="457200" rtl="0" algn="l">
              <a:spcBef>
                <a:spcPts val="600"/>
              </a:spcBef>
              <a:spcAft>
                <a:spcPts val="0"/>
              </a:spcAft>
              <a:buSzPts val="1600"/>
              <a:buChar char="●"/>
            </a:pPr>
            <a:r>
              <a:rPr b="1" lang="en-US" sz="1400"/>
              <a:t>Medical system:</a:t>
            </a:r>
            <a:r>
              <a:rPr lang="en-US" sz="1400"/>
              <a:t> through EHR system interface (Epic, Cerner, etc.)</a:t>
            </a:r>
            <a:endParaRPr sz="1400"/>
          </a:p>
          <a:p>
            <a:pPr indent="-330200" lvl="0" marL="457200" rtl="0" algn="l">
              <a:spcBef>
                <a:spcPts val="0"/>
              </a:spcBef>
              <a:spcAft>
                <a:spcPts val="0"/>
              </a:spcAft>
              <a:buSzPts val="1600"/>
              <a:buChar char="●"/>
            </a:pPr>
            <a:r>
              <a:rPr b="1" lang="en-US" sz="1400"/>
              <a:t>Patient side:</a:t>
            </a:r>
            <a:r>
              <a:rPr lang="en-US" sz="1400"/>
              <a:t> App download promotion, doctor recommendation</a:t>
            </a:r>
            <a:endParaRPr sz="1400"/>
          </a:p>
          <a:p>
            <a:pPr indent="-330200" lvl="0" marL="457200" rtl="0" algn="l">
              <a:spcBef>
                <a:spcPts val="0"/>
              </a:spcBef>
              <a:spcAft>
                <a:spcPts val="0"/>
              </a:spcAft>
              <a:buSzPts val="1600"/>
              <a:buChar char="●"/>
            </a:pPr>
            <a:r>
              <a:rPr b="1" lang="en-US" sz="1400"/>
              <a:t>Medical insurance partners: </a:t>
            </a:r>
            <a:r>
              <a:rPr lang="en-US" sz="1400"/>
              <a:t>through API integration or data sharing interface</a:t>
            </a:r>
            <a:endParaRPr sz="1400"/>
          </a:p>
          <a:p>
            <a:pPr indent="-330200" lvl="0" marL="457200" rtl="0" algn="l">
              <a:spcBef>
                <a:spcPts val="0"/>
              </a:spcBef>
              <a:spcAft>
                <a:spcPts val="0"/>
              </a:spcAft>
              <a:buSzPts val="1600"/>
              <a:buChar char="●"/>
            </a:pPr>
            <a:r>
              <a:rPr b="1" lang="en-US" sz="1400"/>
              <a:t>Clinical pilot hospital: </a:t>
            </a:r>
            <a:r>
              <a:rPr lang="en-US" sz="1400"/>
              <a:t>as a test and expansion entry</a:t>
            </a:r>
            <a:endParaRPr sz="1400"/>
          </a:p>
          <a:p>
            <a:pPr indent="0" lvl="0" marL="457200" rtl="0" algn="l">
              <a:spcBef>
                <a:spcPts val="600"/>
              </a:spcBef>
              <a:spcAft>
                <a:spcPts val="0"/>
              </a:spcAft>
              <a:buNone/>
            </a:pPr>
            <a:r>
              <a:t/>
            </a:r>
            <a:endParaRPr sz="1400"/>
          </a:p>
          <a:p>
            <a:pPr indent="0" lvl="0" marL="0" rtl="0" algn="l">
              <a:spcBef>
                <a:spcPts val="600"/>
              </a:spcBef>
              <a:spcAft>
                <a:spcPts val="0"/>
              </a:spcAft>
              <a:buNone/>
            </a:pPr>
            <a:r>
              <a:t/>
            </a:r>
            <a:endParaRPr b="1"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l">
              <a:lnSpc>
                <a:spcPct val="90000"/>
              </a:lnSpc>
              <a:spcBef>
                <a:spcPts val="600"/>
              </a:spcBef>
              <a:spcAft>
                <a:spcPts val="0"/>
              </a:spcAft>
              <a:buClr>
                <a:schemeClr val="dk1"/>
              </a:buClr>
              <a:buSzPts val="1600"/>
              <a:buFont typeface="Arial"/>
              <a:buNone/>
            </a:pPr>
            <a:r>
              <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346d756df69_1_5"/>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lnSpc>
                <a:spcPct val="115000"/>
              </a:lnSpc>
              <a:spcBef>
                <a:spcPts val="0"/>
              </a:spcBef>
              <a:spcAft>
                <a:spcPts val="0"/>
              </a:spcAft>
              <a:buNone/>
            </a:pPr>
            <a:r>
              <a:rPr lang="en-US"/>
              <a:t>Social Business Model</a:t>
            </a:r>
            <a:endParaRPr/>
          </a:p>
          <a:p>
            <a:pPr indent="0" lvl="0" marL="0" rtl="0" algn="l">
              <a:spcBef>
                <a:spcPts val="0"/>
              </a:spcBef>
              <a:spcAft>
                <a:spcPts val="0"/>
              </a:spcAft>
              <a:buClr>
                <a:schemeClr val="accent1"/>
              </a:buClr>
              <a:buSzPts val="2400"/>
              <a:buFont typeface="Arial"/>
              <a:buNone/>
            </a:pPr>
            <a:r>
              <a:t/>
            </a:r>
            <a:endParaRPr/>
          </a:p>
        </p:txBody>
      </p:sp>
      <p:sp>
        <p:nvSpPr>
          <p:cNvPr id="231" name="Google Shape;231;g346d756df69_1_5"/>
          <p:cNvSpPr txBox="1"/>
          <p:nvPr>
            <p:ph idx="1" type="body"/>
          </p:nvPr>
        </p:nvSpPr>
        <p:spPr>
          <a:xfrm>
            <a:off x="450449" y="609509"/>
            <a:ext cx="8233800" cy="4286100"/>
          </a:xfrm>
          <a:prstGeom prst="rect">
            <a:avLst/>
          </a:prstGeom>
          <a:noFill/>
          <a:ln>
            <a:noFill/>
          </a:ln>
        </p:spPr>
        <p:txBody>
          <a:bodyPr anchorCtr="0" anchor="t" bIns="45700" lIns="0" spcFirstLastPara="1" rIns="91425" wrap="square" tIns="45700">
            <a:noAutofit/>
          </a:bodyPr>
          <a:lstStyle/>
          <a:p>
            <a:pPr indent="0" lvl="0" marL="0" rtl="0" algn="l">
              <a:spcBef>
                <a:spcPts val="600"/>
              </a:spcBef>
              <a:spcAft>
                <a:spcPts val="0"/>
              </a:spcAft>
              <a:buNone/>
            </a:pPr>
            <a:r>
              <a:rPr b="1" lang="en-US" sz="1400"/>
              <a:t>Partners &amp; Stakeholders:</a:t>
            </a:r>
            <a:endParaRPr b="1" sz="1400"/>
          </a:p>
          <a:p>
            <a:pPr indent="-330200" lvl="0" marL="457200" rtl="0" algn="l">
              <a:spcBef>
                <a:spcPts val="600"/>
              </a:spcBef>
              <a:spcAft>
                <a:spcPts val="0"/>
              </a:spcAft>
              <a:buSzPts val="1600"/>
              <a:buChar char="●"/>
            </a:pPr>
            <a:r>
              <a:rPr lang="en-US" sz="1400"/>
              <a:t>Medical information system providers (such as Epic, Cerner)</a:t>
            </a:r>
            <a:endParaRPr sz="1400"/>
          </a:p>
          <a:p>
            <a:pPr indent="-330200" lvl="0" marL="457200" rtl="0" algn="l">
              <a:spcBef>
                <a:spcPts val="0"/>
              </a:spcBef>
              <a:spcAft>
                <a:spcPts val="0"/>
              </a:spcAft>
              <a:buSzPts val="1600"/>
              <a:buChar char="●"/>
            </a:pPr>
            <a:r>
              <a:rPr lang="en-US" sz="1400"/>
              <a:t>Hospitals, community health service centers</a:t>
            </a:r>
            <a:endParaRPr sz="1400"/>
          </a:p>
          <a:p>
            <a:pPr indent="-330200" lvl="0" marL="457200" rtl="0" algn="l">
              <a:spcBef>
                <a:spcPts val="0"/>
              </a:spcBef>
              <a:spcAft>
                <a:spcPts val="0"/>
              </a:spcAft>
              <a:buSzPts val="1600"/>
              <a:buChar char="●"/>
            </a:pPr>
            <a:r>
              <a:rPr lang="en-US" sz="1400"/>
              <a:t>Drug database licensees (DrugBank, SUPP.ai)</a:t>
            </a:r>
            <a:endParaRPr sz="1400"/>
          </a:p>
          <a:p>
            <a:pPr indent="-330200" lvl="0" marL="457200" rtl="0" algn="l">
              <a:spcBef>
                <a:spcPts val="0"/>
              </a:spcBef>
              <a:spcAft>
                <a:spcPts val="0"/>
              </a:spcAft>
              <a:buSzPts val="1600"/>
              <a:buChar char="●"/>
            </a:pPr>
            <a:r>
              <a:rPr lang="en-US" sz="1400"/>
              <a:t>Health insurance companies or pharmaceutical management organizations (PBMs)</a:t>
            </a:r>
            <a:endParaRPr sz="1400"/>
          </a:p>
          <a:p>
            <a:pPr indent="-330200" lvl="0" marL="457200" rtl="0" algn="l">
              <a:spcBef>
                <a:spcPts val="0"/>
              </a:spcBef>
              <a:spcAft>
                <a:spcPts val="0"/>
              </a:spcAft>
              <a:buSzPts val="1600"/>
              <a:buChar char="●"/>
            </a:pPr>
            <a:r>
              <a:rPr lang="en-US" sz="1400"/>
              <a:t>Patient associations, elderly organizations</a:t>
            </a:r>
            <a:endParaRPr sz="1400"/>
          </a:p>
          <a:p>
            <a:pPr indent="0" lvl="0" marL="0" rtl="0" algn="l">
              <a:spcBef>
                <a:spcPts val="600"/>
              </a:spcBef>
              <a:spcAft>
                <a:spcPts val="0"/>
              </a:spcAft>
              <a:buNone/>
            </a:pPr>
            <a:r>
              <a:rPr b="1" lang="en-US" sz="1400"/>
              <a:t>Key Activities:</a:t>
            </a:r>
            <a:endParaRPr b="1" sz="1400"/>
          </a:p>
          <a:p>
            <a:pPr indent="-330200" lvl="0" marL="457200" rtl="0" algn="l">
              <a:spcBef>
                <a:spcPts val="600"/>
              </a:spcBef>
              <a:spcAft>
                <a:spcPts val="0"/>
              </a:spcAft>
              <a:buSzPts val="1600"/>
              <a:buChar char="●"/>
            </a:pPr>
            <a:r>
              <a:rPr lang="en-US" sz="1400"/>
              <a:t>Knowledge graph and database development (integration of FDA, DrugBank, etc. data)</a:t>
            </a:r>
            <a:endParaRPr sz="1400"/>
          </a:p>
          <a:p>
            <a:pPr indent="-330200" lvl="0" marL="457200" rtl="0" algn="l">
              <a:spcBef>
                <a:spcPts val="0"/>
              </a:spcBef>
              <a:spcAft>
                <a:spcPts val="0"/>
              </a:spcAft>
              <a:buSzPts val="1600"/>
              <a:buChar char="●"/>
            </a:pPr>
            <a:r>
              <a:rPr lang="en-US" sz="1400"/>
              <a:t>AI model and natural language processing development</a:t>
            </a:r>
            <a:endParaRPr sz="1400"/>
          </a:p>
          <a:p>
            <a:pPr indent="-330200" lvl="0" marL="457200" rtl="0" algn="l">
              <a:spcBef>
                <a:spcPts val="0"/>
              </a:spcBef>
              <a:spcAft>
                <a:spcPts val="0"/>
              </a:spcAft>
              <a:buSzPts val="1600"/>
              <a:buChar char="●"/>
            </a:pPr>
            <a:r>
              <a:rPr lang="en-US" sz="1400"/>
              <a:t>EHR system integration and API development</a:t>
            </a:r>
            <a:endParaRPr sz="1400"/>
          </a:p>
          <a:p>
            <a:pPr indent="-330200" lvl="0" marL="457200" rtl="0" algn="l">
              <a:spcBef>
                <a:spcPts val="0"/>
              </a:spcBef>
              <a:spcAft>
                <a:spcPts val="0"/>
              </a:spcAft>
              <a:buSzPts val="1600"/>
              <a:buChar char="●"/>
            </a:pPr>
            <a:r>
              <a:rPr lang="en-US" sz="1400"/>
              <a:t>Mobile App design and multilingual localization</a:t>
            </a:r>
            <a:endParaRPr sz="1400"/>
          </a:p>
          <a:p>
            <a:pPr indent="-330200" lvl="0" marL="457200" rtl="0" algn="l">
              <a:spcBef>
                <a:spcPts val="0"/>
              </a:spcBef>
              <a:spcAft>
                <a:spcPts val="0"/>
              </a:spcAft>
              <a:buSzPts val="1600"/>
              <a:buChar char="●"/>
            </a:pPr>
            <a:r>
              <a:rPr lang="en-US" sz="1400"/>
              <a:t>Partner hospital clinical pilot and user feedback collection</a:t>
            </a:r>
            <a:endParaRPr sz="1400"/>
          </a:p>
          <a:p>
            <a:pPr indent="0" lvl="0" marL="0" rtl="0" algn="l">
              <a:spcBef>
                <a:spcPts val="320"/>
              </a:spcBef>
              <a:spcAft>
                <a:spcPts val="0"/>
              </a:spcAft>
              <a:buNone/>
            </a:pPr>
            <a:r>
              <a:rPr b="1" lang="en-US" sz="1400"/>
              <a:t>Key Resources:</a:t>
            </a:r>
            <a:endParaRPr b="1" sz="1400"/>
          </a:p>
          <a:p>
            <a:pPr indent="-330200" lvl="0" marL="457200" rtl="0" algn="l">
              <a:spcBef>
                <a:spcPts val="320"/>
              </a:spcBef>
              <a:spcAft>
                <a:spcPts val="0"/>
              </a:spcAft>
              <a:buSzPts val="1600"/>
              <a:buChar char="●"/>
            </a:pPr>
            <a:r>
              <a:rPr lang="en-US" sz="1400"/>
              <a:t>AI development and medical knowledge graph team</a:t>
            </a:r>
            <a:endParaRPr sz="1400"/>
          </a:p>
          <a:p>
            <a:pPr indent="-330200" lvl="0" marL="457200" rtl="0" algn="l">
              <a:spcBef>
                <a:spcPts val="0"/>
              </a:spcBef>
              <a:spcAft>
                <a:spcPts val="0"/>
              </a:spcAft>
              <a:buSzPts val="1600"/>
              <a:buChar char="●"/>
            </a:pPr>
            <a:r>
              <a:rPr lang="en-US" sz="1400"/>
              <a:t>Clinical cooperation agency (for verification and feedback)</a:t>
            </a:r>
            <a:endParaRPr sz="1400"/>
          </a:p>
          <a:p>
            <a:pPr indent="-330200" lvl="0" marL="457200" rtl="0" algn="l">
              <a:spcBef>
                <a:spcPts val="0"/>
              </a:spcBef>
              <a:spcAft>
                <a:spcPts val="0"/>
              </a:spcAft>
              <a:buSzPts val="1600"/>
              <a:buChar char="●"/>
            </a:pPr>
            <a:r>
              <a:rPr lang="en-US" sz="1400"/>
              <a:t>Drug database authorization (FDA, DrugBank)</a:t>
            </a:r>
            <a:endParaRPr sz="1400"/>
          </a:p>
          <a:p>
            <a:pPr indent="-330200" lvl="0" marL="457200" rtl="0" algn="l">
              <a:spcBef>
                <a:spcPts val="0"/>
              </a:spcBef>
              <a:spcAft>
                <a:spcPts val="0"/>
              </a:spcAft>
              <a:buSzPts val="1600"/>
              <a:buChar char="●"/>
            </a:pPr>
            <a:r>
              <a:rPr lang="en-US" sz="1400"/>
              <a:t>Software development platform and cloud infrastructure</a:t>
            </a:r>
            <a:endParaRPr sz="1400"/>
          </a:p>
          <a:p>
            <a:pPr indent="0" lvl="0" marL="0" rtl="0" algn="l">
              <a:spcBef>
                <a:spcPts val="320"/>
              </a:spcBef>
              <a:spcAft>
                <a:spcPts val="0"/>
              </a:spcAft>
              <a:buNone/>
            </a:pPr>
            <a:r>
              <a:t/>
            </a:r>
            <a:endParaRPr sz="1400"/>
          </a:p>
          <a:p>
            <a:pPr indent="0" lvl="0" marL="0" rtl="0" algn="l">
              <a:spcBef>
                <a:spcPts val="320"/>
              </a:spcBef>
              <a:spcAft>
                <a:spcPts val="0"/>
              </a:spcAft>
              <a:buNone/>
            </a:pPr>
            <a:r>
              <a:t/>
            </a:r>
            <a:endParaRPr sz="1400"/>
          </a:p>
          <a:p>
            <a:pPr indent="0" lvl="0" marL="0" rtl="0" algn="l">
              <a:spcBef>
                <a:spcPts val="600"/>
              </a:spcBef>
              <a:spcAft>
                <a:spcPts val="0"/>
              </a:spcAft>
              <a:buNone/>
            </a:pPr>
            <a:r>
              <a:t/>
            </a:r>
            <a:endParaRPr b="1"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a:p>
          <a:p>
            <a:pPr indent="0" lvl="0" marL="0" rtl="0" algn="l">
              <a:lnSpc>
                <a:spcPct val="90000"/>
              </a:lnSpc>
              <a:spcBef>
                <a:spcPts val="600"/>
              </a:spcBef>
              <a:spcAft>
                <a:spcPts val="0"/>
              </a:spcAft>
              <a:buClr>
                <a:schemeClr val="dk1"/>
              </a:buClr>
              <a:buSzPts val="1600"/>
              <a:buFont typeface="Arial"/>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p>
            <a:pPr indent="0" lvl="0" marL="0" rtl="0" algn="l">
              <a:lnSpc>
                <a:spcPct val="115000"/>
              </a:lnSpc>
              <a:spcBef>
                <a:spcPts val="0"/>
              </a:spcBef>
              <a:spcAft>
                <a:spcPts val="0"/>
              </a:spcAft>
              <a:buNone/>
            </a:pPr>
            <a:r>
              <a:rPr lang="en-US"/>
              <a:t>Social Business Model</a:t>
            </a:r>
            <a:endParaRPr/>
          </a:p>
          <a:p>
            <a:pPr indent="0" lvl="0" marL="0" rtl="0" algn="l">
              <a:spcBef>
                <a:spcPts val="0"/>
              </a:spcBef>
              <a:spcAft>
                <a:spcPts val="0"/>
              </a:spcAft>
              <a:buClr>
                <a:schemeClr val="accent1"/>
              </a:buClr>
              <a:buSzPts val="2400"/>
              <a:buFont typeface="Arial"/>
              <a:buNone/>
            </a:pPr>
            <a:r>
              <a:t/>
            </a:r>
            <a:endParaRPr/>
          </a:p>
        </p:txBody>
      </p:sp>
      <p:sp>
        <p:nvSpPr>
          <p:cNvPr id="237" name="Google Shape;237;p4"/>
          <p:cNvSpPr txBox="1"/>
          <p:nvPr>
            <p:ph idx="1" type="body"/>
          </p:nvPr>
        </p:nvSpPr>
        <p:spPr>
          <a:xfrm>
            <a:off x="457200" y="594049"/>
            <a:ext cx="8233800" cy="4395000"/>
          </a:xfrm>
          <a:prstGeom prst="rect">
            <a:avLst/>
          </a:prstGeom>
          <a:noFill/>
          <a:ln>
            <a:noFill/>
          </a:ln>
        </p:spPr>
        <p:txBody>
          <a:bodyPr anchorCtr="0" anchor="t" bIns="45700" lIns="0" spcFirstLastPara="1" rIns="91425" wrap="square" tIns="45700">
            <a:noAutofit/>
          </a:bodyPr>
          <a:lstStyle/>
          <a:p>
            <a:pPr indent="0" lvl="0" marL="0" rtl="0" algn="l">
              <a:spcBef>
                <a:spcPts val="600"/>
              </a:spcBef>
              <a:spcAft>
                <a:spcPts val="0"/>
              </a:spcAft>
              <a:buNone/>
            </a:pPr>
            <a:r>
              <a:t/>
            </a:r>
            <a:endParaRPr sz="1400"/>
          </a:p>
          <a:p>
            <a:pPr indent="0" lvl="0" marL="0" rtl="0" algn="l">
              <a:spcBef>
                <a:spcPts val="600"/>
              </a:spcBef>
              <a:spcAft>
                <a:spcPts val="0"/>
              </a:spcAft>
              <a:buNone/>
            </a:pPr>
            <a:r>
              <a:rPr b="1" lang="en-US" sz="1400"/>
              <a:t>Revenue:</a:t>
            </a:r>
            <a:endParaRPr b="1" sz="1400"/>
          </a:p>
          <a:p>
            <a:pPr indent="-317500" lvl="0" marL="457200" rtl="0" algn="l">
              <a:spcBef>
                <a:spcPts val="600"/>
              </a:spcBef>
              <a:spcAft>
                <a:spcPts val="0"/>
              </a:spcAft>
              <a:buSzPts val="1400"/>
              <a:buChar char="●"/>
            </a:pPr>
            <a:r>
              <a:rPr lang="en-US" sz="1400"/>
              <a:t>Software licensing fees or subscription fees from healthcare institutions (SaaS) </a:t>
            </a:r>
            <a:endParaRPr sz="1400"/>
          </a:p>
          <a:p>
            <a:pPr indent="-317500" lvl="0" marL="457200" rtl="0" algn="l">
              <a:spcBef>
                <a:spcPts val="0"/>
              </a:spcBef>
              <a:spcAft>
                <a:spcPts val="0"/>
              </a:spcAft>
              <a:buSzPts val="1400"/>
              <a:buChar char="●"/>
            </a:pPr>
            <a:r>
              <a:rPr lang="en-US" sz="1400"/>
              <a:t>Risk control solution fees paid by health insurers </a:t>
            </a:r>
            <a:endParaRPr sz="1400"/>
          </a:p>
          <a:p>
            <a:pPr indent="-317500" lvl="0" marL="457200" rtl="0" algn="l">
              <a:spcBef>
                <a:spcPts val="0"/>
              </a:spcBef>
              <a:spcAft>
                <a:spcPts val="0"/>
              </a:spcAft>
              <a:buSzPts val="1400"/>
              <a:buChar char="●"/>
            </a:pPr>
            <a:r>
              <a:rPr lang="en-US" sz="1400"/>
              <a:t>Government-supported public health project funding </a:t>
            </a:r>
            <a:endParaRPr sz="1400"/>
          </a:p>
          <a:p>
            <a:pPr indent="-317500" lvl="0" marL="457200" rtl="0" algn="l">
              <a:spcBef>
                <a:spcPts val="0"/>
              </a:spcBef>
              <a:spcAft>
                <a:spcPts val="0"/>
              </a:spcAft>
              <a:buSzPts val="1400"/>
              <a:buChar char="●"/>
            </a:pPr>
            <a:r>
              <a:rPr lang="en-US" sz="1400"/>
              <a:t>Professional version app subscription (for patient families/premium features)</a:t>
            </a:r>
            <a:endParaRPr b="1" sz="1400"/>
          </a:p>
          <a:p>
            <a:pPr indent="0" lvl="0" marL="0" rtl="0" algn="l">
              <a:spcBef>
                <a:spcPts val="600"/>
              </a:spcBef>
              <a:spcAft>
                <a:spcPts val="0"/>
              </a:spcAft>
              <a:buNone/>
            </a:pPr>
            <a:r>
              <a:t/>
            </a:r>
            <a:endParaRPr b="1" sz="1400"/>
          </a:p>
          <a:p>
            <a:pPr indent="0" lvl="0" marL="0" rtl="0" algn="l">
              <a:spcBef>
                <a:spcPts val="600"/>
              </a:spcBef>
              <a:spcAft>
                <a:spcPts val="0"/>
              </a:spcAft>
              <a:buNone/>
            </a:pPr>
            <a:r>
              <a:rPr b="1" lang="en-US" sz="1400"/>
              <a:t>Cost Structure</a:t>
            </a:r>
            <a:endParaRPr b="1" sz="1400"/>
          </a:p>
          <a:p>
            <a:pPr indent="-317500" lvl="0" marL="457200" rtl="0" algn="l">
              <a:spcBef>
                <a:spcPts val="600"/>
              </a:spcBef>
              <a:spcAft>
                <a:spcPts val="0"/>
              </a:spcAft>
              <a:buSzPts val="1400"/>
              <a:buChar char="●"/>
            </a:pPr>
            <a:r>
              <a:rPr lang="en-US" sz="1400"/>
              <a:t>Personnel expenses (AI engineers, medical consultants, developers)</a:t>
            </a:r>
            <a:endParaRPr sz="1400"/>
          </a:p>
          <a:p>
            <a:pPr indent="-317500" lvl="0" marL="457200" rtl="0" algn="l">
              <a:spcBef>
                <a:spcPts val="0"/>
              </a:spcBef>
              <a:spcAft>
                <a:spcPts val="0"/>
              </a:spcAft>
              <a:buSzPts val="1400"/>
              <a:buChar char="●"/>
            </a:pPr>
            <a:r>
              <a:rPr lang="en-US" sz="1400"/>
              <a:t>Data licensing fees (drug database)</a:t>
            </a:r>
            <a:endParaRPr sz="1400"/>
          </a:p>
          <a:p>
            <a:pPr indent="-317500" lvl="0" marL="457200" rtl="0" algn="l">
              <a:spcBef>
                <a:spcPts val="0"/>
              </a:spcBef>
              <a:spcAft>
                <a:spcPts val="0"/>
              </a:spcAft>
              <a:buSzPts val="1400"/>
              <a:buChar char="●"/>
            </a:pPr>
            <a:r>
              <a:rPr lang="en-US" sz="1400"/>
              <a:t>System maintenance and cloud service fees</a:t>
            </a:r>
            <a:endParaRPr sz="1400"/>
          </a:p>
          <a:p>
            <a:pPr indent="-317500" lvl="0" marL="457200" rtl="0" algn="l">
              <a:spcBef>
                <a:spcPts val="0"/>
              </a:spcBef>
              <a:spcAft>
                <a:spcPts val="0"/>
              </a:spcAft>
              <a:buSzPts val="1400"/>
              <a:buChar char="●"/>
            </a:pPr>
            <a:r>
              <a:rPr lang="en-US" sz="1400"/>
              <a:t>Regulatory compliance support (HIPAA/FDA review)</a:t>
            </a:r>
            <a:endParaRPr sz="1400"/>
          </a:p>
          <a:p>
            <a:pPr indent="0" lvl="0" marL="0" rtl="0" algn="l">
              <a:spcBef>
                <a:spcPts val="600"/>
              </a:spcBef>
              <a:spcAft>
                <a:spcPts val="0"/>
              </a:spcAft>
              <a:buNone/>
            </a:pPr>
            <a:r>
              <a:rPr b="1" lang="en-US" sz="1400"/>
              <a:t> </a:t>
            </a:r>
            <a:endParaRPr b="1" sz="1400"/>
          </a:p>
          <a:p>
            <a:pPr indent="0" lvl="0" marL="0" rtl="0" algn="l">
              <a:spcBef>
                <a:spcPts val="600"/>
              </a:spcBef>
              <a:spcAft>
                <a:spcPts val="0"/>
              </a:spcAft>
              <a:buNone/>
            </a:pPr>
            <a:r>
              <a:rPr b="1" lang="en-US" sz="1400"/>
              <a:t>Surplus :</a:t>
            </a:r>
            <a:endParaRPr b="1" sz="1400"/>
          </a:p>
          <a:p>
            <a:pPr indent="-317500" lvl="0" marL="457200" rtl="0" algn="l">
              <a:spcBef>
                <a:spcPts val="600"/>
              </a:spcBef>
              <a:spcAft>
                <a:spcPts val="0"/>
              </a:spcAft>
              <a:buSzPts val="1400"/>
              <a:buChar char="●"/>
            </a:pPr>
            <a:r>
              <a:rPr lang="en-US" sz="1400"/>
              <a:t>Reinvest in AI model optimization and multilingual localization</a:t>
            </a:r>
            <a:endParaRPr sz="1400"/>
          </a:p>
          <a:p>
            <a:pPr indent="-317500" lvl="0" marL="457200" rtl="0" algn="l">
              <a:spcBef>
                <a:spcPts val="0"/>
              </a:spcBef>
              <a:spcAft>
                <a:spcPts val="0"/>
              </a:spcAft>
              <a:buSzPts val="1400"/>
              <a:buChar char="●"/>
            </a:pPr>
            <a:r>
              <a:rPr lang="en-US" sz="1400"/>
              <a:t>Expand indications (such as psychotropic drug management)</a:t>
            </a:r>
            <a:endParaRPr sz="1400"/>
          </a:p>
          <a:p>
            <a:pPr indent="-317500" lvl="0" marL="457200" rtl="0" algn="l">
              <a:spcBef>
                <a:spcPts val="0"/>
              </a:spcBef>
              <a:spcAft>
                <a:spcPts val="0"/>
              </a:spcAft>
              <a:buSzPts val="1400"/>
              <a:buChar char="●"/>
            </a:pPr>
            <a:r>
              <a:rPr lang="en-US" sz="1400"/>
              <a:t>Integrate with wearable devices to improve medication data accuracy</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b="1" sz="1400"/>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g346d756df69_1_37" title="Screenshot 2025-03-31 at 21.52.27.png"/>
          <p:cNvPicPr preferRelativeResize="0"/>
          <p:nvPr/>
        </p:nvPicPr>
        <p:blipFill>
          <a:blip r:embed="rId3">
            <a:alphaModFix/>
          </a:blip>
          <a:stretch>
            <a:fillRect/>
          </a:stretch>
        </p:blipFill>
        <p:spPr>
          <a:xfrm>
            <a:off x="30650" y="0"/>
            <a:ext cx="9082727" cy="4676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34651862b3e_2_0"/>
          <p:cNvSpPr txBox="1"/>
          <p:nvPr>
            <p:ph type="title"/>
          </p:nvPr>
        </p:nvSpPr>
        <p:spPr>
          <a:xfrm>
            <a:off x="457199" y="123568"/>
            <a:ext cx="8220300" cy="415500"/>
          </a:xfrm>
          <a:prstGeom prst="rect">
            <a:avLst/>
          </a:prstGeom>
        </p:spPr>
        <p:txBody>
          <a:bodyPr anchorCtr="0" anchor="t" bIns="45700" lIns="0" spcFirstLastPara="1" rIns="91425" wrap="square" tIns="0">
            <a:noAutofit/>
          </a:bodyPr>
          <a:lstStyle/>
          <a:p>
            <a:pPr indent="0" lvl="0" marL="0" rtl="0" algn="l">
              <a:spcBef>
                <a:spcPts val="0"/>
              </a:spcBef>
              <a:spcAft>
                <a:spcPts val="0"/>
              </a:spcAft>
              <a:buNone/>
            </a:pPr>
            <a:r>
              <a:rPr lang="en-US"/>
              <a:t>Implementation (Feasibility Statement)</a:t>
            </a:r>
            <a:endParaRPr/>
          </a:p>
        </p:txBody>
      </p:sp>
      <p:pic>
        <p:nvPicPr>
          <p:cNvPr id="250" name="Google Shape;250;g34651862b3e_2_0" title="Doctor Home.png"/>
          <p:cNvPicPr preferRelativeResize="0"/>
          <p:nvPr/>
        </p:nvPicPr>
        <p:blipFill>
          <a:blip r:embed="rId3">
            <a:alphaModFix/>
          </a:blip>
          <a:stretch>
            <a:fillRect/>
          </a:stretch>
        </p:blipFill>
        <p:spPr>
          <a:xfrm>
            <a:off x="1495699" y="488738"/>
            <a:ext cx="2024907" cy="4061275"/>
          </a:xfrm>
          <a:prstGeom prst="rect">
            <a:avLst/>
          </a:prstGeom>
          <a:noFill/>
          <a:ln>
            <a:noFill/>
          </a:ln>
        </p:spPr>
      </p:pic>
      <p:pic>
        <p:nvPicPr>
          <p:cNvPr id="251" name="Google Shape;251;g34651862b3e_2_0" title="Patient Home.png"/>
          <p:cNvPicPr preferRelativeResize="0"/>
          <p:nvPr/>
        </p:nvPicPr>
        <p:blipFill>
          <a:blip r:embed="rId4">
            <a:alphaModFix/>
          </a:blip>
          <a:stretch>
            <a:fillRect/>
          </a:stretch>
        </p:blipFill>
        <p:spPr>
          <a:xfrm>
            <a:off x="5398316" y="488738"/>
            <a:ext cx="2024907" cy="4061275"/>
          </a:xfrm>
          <a:prstGeom prst="rect">
            <a:avLst/>
          </a:prstGeom>
          <a:noFill/>
          <a:ln>
            <a:noFill/>
          </a:ln>
        </p:spPr>
      </p:pic>
      <p:sp>
        <p:nvSpPr>
          <p:cNvPr id="252" name="Google Shape;252;g34651862b3e_2_0"/>
          <p:cNvSpPr txBox="1"/>
          <p:nvPr/>
        </p:nvSpPr>
        <p:spPr>
          <a:xfrm>
            <a:off x="1264300" y="4448350"/>
            <a:ext cx="2503500" cy="3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rPr>
              <a:t>Clinicians’ UI</a:t>
            </a:r>
            <a:endParaRPr sz="1600">
              <a:solidFill>
                <a:schemeClr val="dk1"/>
              </a:solidFill>
            </a:endParaRPr>
          </a:p>
        </p:txBody>
      </p:sp>
      <p:sp>
        <p:nvSpPr>
          <p:cNvPr id="253" name="Google Shape;253;g34651862b3e_2_0"/>
          <p:cNvSpPr txBox="1"/>
          <p:nvPr/>
        </p:nvSpPr>
        <p:spPr>
          <a:xfrm>
            <a:off x="5159025" y="4448350"/>
            <a:ext cx="2503500" cy="3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rPr>
              <a:t>Patient</a:t>
            </a:r>
            <a:r>
              <a:rPr lang="en-US" sz="1600">
                <a:solidFill>
                  <a:schemeClr val="dk1"/>
                </a:solidFill>
              </a:rPr>
              <a:t>s’ UI</a:t>
            </a:r>
            <a:endParaRPr sz="16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34651862b3e_2_12"/>
          <p:cNvSpPr txBox="1"/>
          <p:nvPr>
            <p:ph type="title"/>
          </p:nvPr>
        </p:nvSpPr>
        <p:spPr>
          <a:xfrm>
            <a:off x="457199" y="123568"/>
            <a:ext cx="8220300" cy="415500"/>
          </a:xfrm>
          <a:prstGeom prst="rect">
            <a:avLst/>
          </a:prstGeom>
        </p:spPr>
        <p:txBody>
          <a:bodyPr anchorCtr="0" anchor="t" bIns="45700" lIns="0" spcFirstLastPara="1" rIns="91425" wrap="square" tIns="0">
            <a:noAutofit/>
          </a:bodyPr>
          <a:lstStyle/>
          <a:p>
            <a:pPr indent="0" lvl="0" marL="0" rtl="0" algn="l">
              <a:spcBef>
                <a:spcPts val="0"/>
              </a:spcBef>
              <a:spcAft>
                <a:spcPts val="0"/>
              </a:spcAft>
              <a:buNone/>
            </a:pPr>
            <a:r>
              <a:rPr lang="en-US"/>
              <a:t>Implementation (Feasibility Statement)</a:t>
            </a:r>
            <a:endParaRPr/>
          </a:p>
          <a:p>
            <a:pPr indent="0" lvl="0" marL="0" rtl="0" algn="l">
              <a:spcBef>
                <a:spcPts val="0"/>
              </a:spcBef>
              <a:spcAft>
                <a:spcPts val="0"/>
              </a:spcAft>
              <a:buNone/>
            </a:pPr>
            <a:r>
              <a:t/>
            </a:r>
            <a:endParaRPr/>
          </a:p>
        </p:txBody>
      </p:sp>
      <p:pic>
        <p:nvPicPr>
          <p:cNvPr id="260" name="Google Shape;260;g34651862b3e_2_12" title="ChatGPT Image Mar 29, 2025, 05_23_09 PM.png"/>
          <p:cNvPicPr preferRelativeResize="0"/>
          <p:nvPr/>
        </p:nvPicPr>
        <p:blipFill>
          <a:blip r:embed="rId3">
            <a:alphaModFix/>
          </a:blip>
          <a:stretch>
            <a:fillRect/>
          </a:stretch>
        </p:blipFill>
        <p:spPr>
          <a:xfrm>
            <a:off x="2492763" y="615275"/>
            <a:ext cx="6500275" cy="4112876"/>
          </a:xfrm>
          <a:prstGeom prst="rect">
            <a:avLst/>
          </a:prstGeom>
          <a:noFill/>
          <a:ln>
            <a:noFill/>
          </a:ln>
        </p:spPr>
      </p:pic>
      <p:sp>
        <p:nvSpPr>
          <p:cNvPr id="261" name="Google Shape;261;g34651862b3e_2_12"/>
          <p:cNvSpPr txBox="1"/>
          <p:nvPr/>
        </p:nvSpPr>
        <p:spPr>
          <a:xfrm>
            <a:off x="457275" y="615263"/>
            <a:ext cx="2035500" cy="395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900"/>
              <a:t>Purpose of the Scanning Feature:</a:t>
            </a:r>
            <a:endParaRPr b="1" sz="900"/>
          </a:p>
          <a:p>
            <a:pPr indent="-285750" lvl="0" marL="457200" rtl="0" algn="l">
              <a:lnSpc>
                <a:spcPct val="115000"/>
              </a:lnSpc>
              <a:spcBef>
                <a:spcPts val="0"/>
              </a:spcBef>
              <a:spcAft>
                <a:spcPts val="0"/>
              </a:spcAft>
              <a:buSzPts val="900"/>
              <a:buChar char="●"/>
            </a:pPr>
            <a:r>
              <a:rPr lang="en-US" sz="900"/>
              <a:t>Allows the patient to scan food or drug items to learn their basic information.</a:t>
            </a:r>
            <a:endParaRPr sz="900"/>
          </a:p>
          <a:p>
            <a:pPr indent="-285750" lvl="0" marL="457200" rtl="0" algn="l">
              <a:lnSpc>
                <a:spcPct val="115000"/>
              </a:lnSpc>
              <a:spcBef>
                <a:spcPts val="0"/>
              </a:spcBef>
              <a:spcAft>
                <a:spcPts val="0"/>
              </a:spcAft>
              <a:buSzPts val="900"/>
              <a:buChar char="●"/>
            </a:pPr>
            <a:r>
              <a:rPr lang="en-US" sz="900"/>
              <a:t>Helps the patient interact with common food and drug products, especially those currently being used.</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t/>
            </a:r>
            <a:endParaRPr b="1" sz="900"/>
          </a:p>
          <a:p>
            <a:pPr indent="0" lvl="0" marL="0" rtl="0" algn="l">
              <a:lnSpc>
                <a:spcPct val="115000"/>
              </a:lnSpc>
              <a:spcBef>
                <a:spcPts val="0"/>
              </a:spcBef>
              <a:spcAft>
                <a:spcPts val="0"/>
              </a:spcAft>
              <a:buNone/>
            </a:pPr>
            <a:r>
              <a:rPr b="1" lang="en-US" sz="900"/>
              <a:t>Risk Detection and Alerts:</a:t>
            </a:r>
            <a:endParaRPr b="1" sz="900"/>
          </a:p>
          <a:p>
            <a:pPr indent="-285750" lvl="0" marL="457200" rtl="0" algn="l">
              <a:lnSpc>
                <a:spcPct val="115000"/>
              </a:lnSpc>
              <a:spcBef>
                <a:spcPts val="0"/>
              </a:spcBef>
              <a:spcAft>
                <a:spcPts val="0"/>
              </a:spcAft>
              <a:buSzPts val="900"/>
              <a:buChar char="●"/>
            </a:pPr>
            <a:r>
              <a:rPr lang="en-US" sz="900"/>
              <a:t>If a scanned drug has </a:t>
            </a:r>
            <a:r>
              <a:rPr b="1" lang="en-US" sz="900"/>
              <a:t>dangerous interactions</a:t>
            </a:r>
            <a:r>
              <a:rPr lang="en-US" sz="900"/>
              <a:t> with the patient's current medications, the user should receive a </a:t>
            </a:r>
            <a:r>
              <a:rPr b="1" lang="en-US" sz="900"/>
              <a:t>warning</a:t>
            </a:r>
            <a:r>
              <a:rPr lang="en-US" sz="900"/>
              <a:t>.</a:t>
            </a:r>
            <a:endParaRPr sz="900"/>
          </a:p>
          <a:p>
            <a:pPr indent="-285750" lvl="0" marL="457200" rtl="0" algn="l">
              <a:lnSpc>
                <a:spcPct val="115000"/>
              </a:lnSpc>
              <a:spcBef>
                <a:spcPts val="0"/>
              </a:spcBef>
              <a:spcAft>
                <a:spcPts val="0"/>
              </a:spcAft>
              <a:buSzPts val="900"/>
              <a:buChar char="●"/>
            </a:pPr>
            <a:r>
              <a:rPr lang="en-US" sz="900"/>
              <a:t>If a scanned food or drug is </a:t>
            </a:r>
            <a:r>
              <a:rPr b="1" lang="en-US" sz="900"/>
              <a:t>blacklisted</a:t>
            </a:r>
            <a:r>
              <a:rPr lang="en-US" sz="900"/>
              <a:t> by the doctor, the system should advise the user to </a:t>
            </a:r>
            <a:r>
              <a:rPr b="1" lang="en-US" sz="900"/>
              <a:t>use with caution.</a:t>
            </a:r>
            <a:endParaRPr b="1" sz="900"/>
          </a:p>
          <a:p>
            <a:pPr indent="0" lvl="0" marL="0" rtl="0" algn="l">
              <a:lnSpc>
                <a:spcPct val="115000"/>
              </a:lnSpc>
              <a:spcBef>
                <a:spcPts val="1200"/>
              </a:spcBef>
              <a:spcAft>
                <a:spcPts val="1200"/>
              </a:spcAft>
              <a:buNone/>
            </a:pPr>
            <a:r>
              <a:t/>
            </a: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
          <p:cNvSpPr txBox="1"/>
          <p:nvPr>
            <p:ph type="title"/>
          </p:nvPr>
        </p:nvSpPr>
        <p:spPr>
          <a:xfrm>
            <a:off x="457199" y="123568"/>
            <a:ext cx="8220243" cy="415498"/>
          </a:xfrm>
          <a:prstGeom prst="rect">
            <a:avLst/>
          </a:prstGeom>
          <a:noFill/>
          <a:ln>
            <a:noFill/>
          </a:ln>
        </p:spPr>
        <p:txBody>
          <a:bodyPr anchorCtr="0" anchor="t" bIns="45700" lIns="0" spcFirstLastPara="1" rIns="91425" wrap="square" tIns="0">
            <a:noAutofit/>
          </a:bodyPr>
          <a:lstStyle/>
          <a:p>
            <a:pPr indent="0" lvl="0" marL="0" rtl="0" algn="l">
              <a:spcBef>
                <a:spcPts val="0"/>
              </a:spcBef>
              <a:spcAft>
                <a:spcPts val="0"/>
              </a:spcAft>
              <a:buClr>
                <a:schemeClr val="accent1"/>
              </a:buClr>
              <a:buSzPts val="2400"/>
              <a:buFont typeface="Arial"/>
              <a:buNone/>
            </a:pPr>
            <a:r>
              <a:rPr lang="en-US"/>
              <a:t>Problem &amp; Background</a:t>
            </a:r>
            <a:endParaRPr/>
          </a:p>
        </p:txBody>
      </p:sp>
      <p:sp>
        <p:nvSpPr>
          <p:cNvPr id="143" name="Google Shape;143;p3"/>
          <p:cNvSpPr txBox="1"/>
          <p:nvPr>
            <p:ph idx="1" type="body"/>
          </p:nvPr>
        </p:nvSpPr>
        <p:spPr>
          <a:xfrm>
            <a:off x="555375" y="800275"/>
            <a:ext cx="7899300" cy="3654000"/>
          </a:xfrm>
          <a:prstGeom prst="rect">
            <a:avLst/>
          </a:prstGeom>
          <a:noFill/>
          <a:ln>
            <a:noFill/>
          </a:ln>
        </p:spPr>
        <p:txBody>
          <a:bodyPr anchorCtr="0" anchor="t" bIns="45700" lIns="0" spcFirstLastPara="1" rIns="91425" wrap="square" tIns="45700">
            <a:noAutofit/>
          </a:bodyPr>
          <a:lstStyle/>
          <a:p>
            <a:pPr indent="0" lvl="0" marL="0" rtl="0" algn="l">
              <a:lnSpc>
                <a:spcPct val="115000"/>
              </a:lnSpc>
              <a:spcBef>
                <a:spcPts val="1200"/>
              </a:spcBef>
              <a:spcAft>
                <a:spcPts val="0"/>
              </a:spcAft>
              <a:buNone/>
            </a:pPr>
            <a:r>
              <a:rPr b="1" lang="en-US">
                <a:solidFill>
                  <a:srgbClr val="000000"/>
                </a:solidFill>
              </a:rPr>
              <a:t> The Serious Risks of Polypharmacy</a:t>
            </a:r>
            <a:endParaRPr/>
          </a:p>
          <a:p>
            <a:pPr indent="-292100" lvl="1" marL="742950" rtl="0" algn="l">
              <a:lnSpc>
                <a:spcPct val="150000"/>
              </a:lnSpc>
              <a:spcBef>
                <a:spcPts val="1200"/>
              </a:spcBef>
              <a:spcAft>
                <a:spcPts val="0"/>
              </a:spcAft>
              <a:buSzPts val="1900"/>
              <a:buChar char="•"/>
            </a:pPr>
            <a:r>
              <a:rPr lang="en-US" sz="1400">
                <a:solidFill>
                  <a:srgbClr val="000000"/>
                </a:solidFill>
              </a:rPr>
              <a:t>Nearly </a:t>
            </a:r>
            <a:r>
              <a:rPr b="1" lang="en-US" sz="1400">
                <a:solidFill>
                  <a:srgbClr val="000000"/>
                </a:solidFill>
              </a:rPr>
              <a:t>45% of adults aged 65+</a:t>
            </a:r>
            <a:r>
              <a:rPr lang="en-US" sz="1400">
                <a:solidFill>
                  <a:srgbClr val="000000"/>
                </a:solidFill>
              </a:rPr>
              <a:t> take ≥5 medications </a:t>
            </a:r>
            <a:r>
              <a:rPr i="1" lang="en-US" sz="1400">
                <a:solidFill>
                  <a:srgbClr val="000000"/>
                </a:solidFill>
              </a:rPr>
              <a:t>(Delara et al., 2022)</a:t>
            </a:r>
            <a:endParaRPr i="1" sz="1400">
              <a:solidFill>
                <a:srgbClr val="000000"/>
              </a:solidFill>
            </a:endParaRPr>
          </a:p>
          <a:p>
            <a:pPr indent="-304800" lvl="1" marL="742950" rtl="0" algn="l">
              <a:lnSpc>
                <a:spcPct val="150000"/>
              </a:lnSpc>
              <a:spcBef>
                <a:spcPts val="0"/>
              </a:spcBef>
              <a:spcAft>
                <a:spcPts val="0"/>
              </a:spcAft>
              <a:buSzPts val="2100"/>
              <a:buChar char="•"/>
            </a:pPr>
            <a:r>
              <a:rPr lang="en-US" sz="1400">
                <a:solidFill>
                  <a:srgbClr val="000000"/>
                </a:solidFill>
              </a:rPr>
              <a:t>Drug–drug and drug–food interactions may lead to </a:t>
            </a:r>
            <a:r>
              <a:rPr b="1" lang="en-US" sz="1400">
                <a:solidFill>
                  <a:srgbClr val="000000"/>
                </a:solidFill>
              </a:rPr>
              <a:t>treatment failure, increased toxicity, or unexpected adverse events</a:t>
            </a:r>
            <a:r>
              <a:rPr i="1" lang="en-US" sz="1350">
                <a:solidFill>
                  <a:srgbClr val="0E0E0E"/>
                </a:solidFill>
              </a:rPr>
              <a:t>(Peng et al., 2021; Koziolek et al., 2019)</a:t>
            </a:r>
            <a:endParaRPr i="1" sz="1350">
              <a:solidFill>
                <a:srgbClr val="0E0E0E"/>
              </a:solidFill>
            </a:endParaRPr>
          </a:p>
          <a:p>
            <a:pPr indent="-279400" lvl="1" marL="742950" rtl="0" algn="l">
              <a:lnSpc>
                <a:spcPct val="150000"/>
              </a:lnSpc>
              <a:spcBef>
                <a:spcPts val="0"/>
              </a:spcBef>
              <a:spcAft>
                <a:spcPts val="0"/>
              </a:spcAft>
              <a:buClr>
                <a:srgbClr val="000000"/>
              </a:buClr>
              <a:buSzPts val="1700"/>
              <a:buChar char="•"/>
            </a:pPr>
            <a:r>
              <a:rPr lang="en-US" sz="1400">
                <a:solidFill>
                  <a:srgbClr val="000000"/>
                </a:solidFill>
              </a:rPr>
              <a:t>Polypharmacy is consistently associated with</a:t>
            </a:r>
            <a:r>
              <a:rPr b="1" lang="en-US" sz="1400">
                <a:solidFill>
                  <a:srgbClr val="000000"/>
                </a:solidFill>
              </a:rPr>
              <a:t> increased hospitalizations, preventable adverse drug events (ADEs), and greater healthcare burden</a:t>
            </a:r>
            <a:r>
              <a:rPr lang="en-US" sz="1400">
                <a:solidFill>
                  <a:srgbClr val="000000"/>
                </a:solidFill>
              </a:rPr>
              <a:t> </a:t>
            </a:r>
            <a:r>
              <a:rPr i="1" lang="en-US" sz="1400">
                <a:solidFill>
                  <a:srgbClr val="000000"/>
                </a:solidFill>
              </a:rPr>
              <a:t>(Davies et al., 2020)</a:t>
            </a:r>
            <a:endParaRPr i="1" sz="1400">
              <a:solidFill>
                <a:srgbClr val="000000"/>
              </a:solidFill>
            </a:endParaRPr>
          </a:p>
          <a:p>
            <a:pPr indent="0" lvl="0" marL="742950" rtl="0" algn="l">
              <a:lnSpc>
                <a:spcPct val="115000"/>
              </a:lnSpc>
              <a:spcBef>
                <a:spcPts val="1200"/>
              </a:spcBef>
              <a:spcAft>
                <a:spcPts val="0"/>
              </a:spcAft>
              <a:buNone/>
            </a:pPr>
            <a:r>
              <a:t/>
            </a:r>
            <a:endParaRPr sz="1400">
              <a:solidFill>
                <a:srgbClr val="000000"/>
              </a:solidFill>
            </a:endParaRPr>
          </a:p>
          <a:p>
            <a:pPr indent="0" lvl="0" marL="0" rtl="0" algn="l">
              <a:lnSpc>
                <a:spcPct val="90000"/>
              </a:lnSpc>
              <a:spcBef>
                <a:spcPts val="1200"/>
              </a:spcBef>
              <a:spcAft>
                <a:spcPts val="0"/>
              </a:spcAft>
              <a:buClr>
                <a:schemeClr val="dk1"/>
              </a:buClr>
              <a:buSzPts val="1600"/>
              <a:buFont typeface="Arial"/>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34651862b3e_2_22"/>
          <p:cNvSpPr txBox="1"/>
          <p:nvPr>
            <p:ph type="title"/>
          </p:nvPr>
        </p:nvSpPr>
        <p:spPr>
          <a:xfrm>
            <a:off x="457199" y="123568"/>
            <a:ext cx="8220300" cy="415500"/>
          </a:xfrm>
          <a:prstGeom prst="rect">
            <a:avLst/>
          </a:prstGeom>
        </p:spPr>
        <p:txBody>
          <a:bodyPr anchorCtr="0" anchor="t" bIns="45700" lIns="0" spcFirstLastPara="1" rIns="91425" wrap="square" tIns="0">
            <a:noAutofit/>
          </a:bodyPr>
          <a:lstStyle/>
          <a:p>
            <a:pPr indent="0" lvl="0" marL="0" rtl="0" algn="l">
              <a:spcBef>
                <a:spcPts val="0"/>
              </a:spcBef>
              <a:spcAft>
                <a:spcPts val="0"/>
              </a:spcAft>
              <a:buNone/>
            </a:pPr>
            <a:r>
              <a:rPr lang="en-US"/>
              <a:t>Implementation (Feasibility Statement)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68" name="Google Shape;268;g34651862b3e_2_22" title="Doctor-1.png"/>
          <p:cNvPicPr preferRelativeResize="0"/>
          <p:nvPr/>
        </p:nvPicPr>
        <p:blipFill>
          <a:blip r:embed="rId3">
            <a:alphaModFix/>
          </a:blip>
          <a:stretch>
            <a:fillRect/>
          </a:stretch>
        </p:blipFill>
        <p:spPr>
          <a:xfrm>
            <a:off x="3809775" y="1306975"/>
            <a:ext cx="1672188" cy="3291850"/>
          </a:xfrm>
          <a:prstGeom prst="rect">
            <a:avLst/>
          </a:prstGeom>
          <a:noFill/>
          <a:ln>
            <a:noFill/>
          </a:ln>
        </p:spPr>
      </p:pic>
      <p:pic>
        <p:nvPicPr>
          <p:cNvPr id="269" name="Google Shape;269;g34651862b3e_2_22" title="Doctor-2.png"/>
          <p:cNvPicPr preferRelativeResize="0"/>
          <p:nvPr/>
        </p:nvPicPr>
        <p:blipFill>
          <a:blip r:embed="rId4">
            <a:alphaModFix/>
          </a:blip>
          <a:stretch>
            <a:fillRect/>
          </a:stretch>
        </p:blipFill>
        <p:spPr>
          <a:xfrm>
            <a:off x="5596006" y="1306975"/>
            <a:ext cx="1672188" cy="3291850"/>
          </a:xfrm>
          <a:prstGeom prst="rect">
            <a:avLst/>
          </a:prstGeom>
          <a:noFill/>
          <a:ln>
            <a:noFill/>
          </a:ln>
        </p:spPr>
      </p:pic>
      <p:pic>
        <p:nvPicPr>
          <p:cNvPr id="270" name="Google Shape;270;g34651862b3e_2_22" title="Doctor-3.png"/>
          <p:cNvPicPr preferRelativeResize="0"/>
          <p:nvPr/>
        </p:nvPicPr>
        <p:blipFill>
          <a:blip r:embed="rId5">
            <a:alphaModFix/>
          </a:blip>
          <a:stretch>
            <a:fillRect/>
          </a:stretch>
        </p:blipFill>
        <p:spPr>
          <a:xfrm>
            <a:off x="7382237" y="1306975"/>
            <a:ext cx="1672188" cy="3291850"/>
          </a:xfrm>
          <a:prstGeom prst="rect">
            <a:avLst/>
          </a:prstGeom>
          <a:noFill/>
          <a:ln>
            <a:noFill/>
          </a:ln>
        </p:spPr>
      </p:pic>
      <p:sp>
        <p:nvSpPr>
          <p:cNvPr id="271" name="Google Shape;271;g34651862b3e_2_22"/>
          <p:cNvSpPr txBox="1"/>
          <p:nvPr/>
        </p:nvSpPr>
        <p:spPr>
          <a:xfrm>
            <a:off x="457200" y="602175"/>
            <a:ext cx="7665000" cy="64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900"/>
              <a:t>Doctor Notification and Intervention:</a:t>
            </a:r>
            <a:endParaRPr b="1" sz="900"/>
          </a:p>
          <a:p>
            <a:pPr indent="-285750" lvl="0" marL="457200" rtl="0" algn="l">
              <a:lnSpc>
                <a:spcPct val="115000"/>
              </a:lnSpc>
              <a:spcBef>
                <a:spcPts val="0"/>
              </a:spcBef>
              <a:spcAft>
                <a:spcPts val="0"/>
              </a:spcAft>
              <a:buSzPts val="900"/>
              <a:buChar char="●"/>
            </a:pPr>
            <a:r>
              <a:rPr lang="en-US" sz="900"/>
              <a:t>The system should automatically notify the doctor if a potential risk is detected.</a:t>
            </a:r>
            <a:endParaRPr sz="900"/>
          </a:p>
          <a:p>
            <a:pPr indent="-285750" lvl="0" marL="457200" rtl="0" algn="l">
              <a:lnSpc>
                <a:spcPct val="115000"/>
              </a:lnSpc>
              <a:spcBef>
                <a:spcPts val="0"/>
              </a:spcBef>
              <a:spcAft>
                <a:spcPts val="0"/>
              </a:spcAft>
              <a:buSzPts val="900"/>
              <a:buChar char="●"/>
            </a:pPr>
            <a:r>
              <a:rPr lang="en-US" sz="900"/>
              <a:t>The doctor can then decide if intervention is required.</a:t>
            </a:r>
            <a:endParaRPr b="1" sz="900"/>
          </a:p>
        </p:txBody>
      </p:sp>
      <p:pic>
        <p:nvPicPr>
          <p:cNvPr id="272" name="Google Shape;272;g34651862b3e_2_22" title="Drugs-Time.png"/>
          <p:cNvPicPr preferRelativeResize="0"/>
          <p:nvPr/>
        </p:nvPicPr>
        <p:blipFill>
          <a:blip r:embed="rId6">
            <a:alphaModFix/>
          </a:blip>
          <a:stretch>
            <a:fillRect/>
          </a:stretch>
        </p:blipFill>
        <p:spPr>
          <a:xfrm>
            <a:off x="375400" y="1279419"/>
            <a:ext cx="1647523" cy="3243205"/>
          </a:xfrm>
          <a:prstGeom prst="rect">
            <a:avLst/>
          </a:prstGeom>
          <a:noFill/>
          <a:ln>
            <a:noFill/>
          </a:ln>
        </p:spPr>
      </p:pic>
      <p:pic>
        <p:nvPicPr>
          <p:cNvPr id="273" name="Google Shape;273;g34651862b3e_2_22" title="Drugs-Detail.png"/>
          <p:cNvPicPr preferRelativeResize="0"/>
          <p:nvPr/>
        </p:nvPicPr>
        <p:blipFill>
          <a:blip r:embed="rId7">
            <a:alphaModFix/>
          </a:blip>
          <a:stretch>
            <a:fillRect/>
          </a:stretch>
        </p:blipFill>
        <p:spPr>
          <a:xfrm>
            <a:off x="2099127" y="1306975"/>
            <a:ext cx="1647523" cy="32432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34651862b3e_2_33"/>
          <p:cNvSpPr txBox="1"/>
          <p:nvPr>
            <p:ph type="title"/>
          </p:nvPr>
        </p:nvSpPr>
        <p:spPr>
          <a:xfrm>
            <a:off x="457199" y="123568"/>
            <a:ext cx="8220300" cy="415500"/>
          </a:xfrm>
          <a:prstGeom prst="rect">
            <a:avLst/>
          </a:prstGeom>
        </p:spPr>
        <p:txBody>
          <a:bodyPr anchorCtr="0" anchor="t" bIns="45700" lIns="0" spcFirstLastPara="1" rIns="91425" wrap="square" tIns="0">
            <a:noAutofit/>
          </a:bodyPr>
          <a:lstStyle/>
          <a:p>
            <a:pPr indent="0" lvl="0" marL="0" rtl="0" algn="l">
              <a:spcBef>
                <a:spcPts val="0"/>
              </a:spcBef>
              <a:spcAft>
                <a:spcPts val="0"/>
              </a:spcAft>
              <a:buNone/>
            </a:pPr>
            <a:r>
              <a:rPr lang="en-US"/>
              <a:t>Implementation (Feasibility Statement)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80" name="Google Shape;280;g34651862b3e_2_33"/>
          <p:cNvPicPr preferRelativeResize="0"/>
          <p:nvPr/>
        </p:nvPicPr>
        <p:blipFill>
          <a:blip r:embed="rId3">
            <a:alphaModFix/>
          </a:blip>
          <a:stretch>
            <a:fillRect/>
          </a:stretch>
        </p:blipFill>
        <p:spPr>
          <a:xfrm>
            <a:off x="855250" y="665275"/>
            <a:ext cx="7822250" cy="3967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34651862b3e_2_42"/>
          <p:cNvSpPr txBox="1"/>
          <p:nvPr>
            <p:ph type="title"/>
          </p:nvPr>
        </p:nvSpPr>
        <p:spPr>
          <a:xfrm>
            <a:off x="457199" y="123568"/>
            <a:ext cx="8220300" cy="415500"/>
          </a:xfrm>
          <a:prstGeom prst="rect">
            <a:avLst/>
          </a:prstGeom>
        </p:spPr>
        <p:txBody>
          <a:bodyPr anchorCtr="0" anchor="t" bIns="45700" lIns="0" spcFirstLastPara="1" rIns="91425" wrap="square" tIns="0">
            <a:noAutofit/>
          </a:bodyPr>
          <a:lstStyle/>
          <a:p>
            <a:pPr indent="0" lvl="0" marL="0" rtl="0" algn="l">
              <a:spcBef>
                <a:spcPts val="0"/>
              </a:spcBef>
              <a:spcAft>
                <a:spcPts val="0"/>
              </a:spcAft>
              <a:buNone/>
            </a:pPr>
            <a:r>
              <a:rPr lang="en-US"/>
              <a:t>Implementation (Feasibility Statement)</a:t>
            </a:r>
            <a:endParaRPr/>
          </a:p>
        </p:txBody>
      </p:sp>
      <p:sp>
        <p:nvSpPr>
          <p:cNvPr id="287" name="Google Shape;287;g34651862b3e_2_42"/>
          <p:cNvSpPr txBox="1"/>
          <p:nvPr/>
        </p:nvSpPr>
        <p:spPr>
          <a:xfrm>
            <a:off x="36925" y="843875"/>
            <a:ext cx="42201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t>MATCH (p:Patient {patient_id:"P1001"})-[:TAKES]-&gt;(d:Drug)-[:AFFECTED_BY_GENE]-&gt;(g:Gene),</a:t>
            </a:r>
            <a:endParaRPr sz="900"/>
          </a:p>
          <a:p>
            <a:pPr indent="0" lvl="0" marL="0" rtl="0" algn="l">
              <a:spcBef>
                <a:spcPts val="0"/>
              </a:spcBef>
              <a:spcAft>
                <a:spcPts val="0"/>
              </a:spcAft>
              <a:buNone/>
            </a:pPr>
            <a:r>
              <a:rPr lang="en-US" sz="900"/>
              <a:t>      (p)-[:HAS_GENE_VARIANT]-&gt;(g),</a:t>
            </a:r>
            <a:endParaRPr sz="900"/>
          </a:p>
          <a:p>
            <a:pPr indent="0" lvl="0" marL="0" rtl="0" algn="l">
              <a:spcBef>
                <a:spcPts val="0"/>
              </a:spcBef>
              <a:spcAft>
                <a:spcPts val="0"/>
              </a:spcAft>
              <a:buNone/>
            </a:pPr>
            <a:r>
              <a:rPr lang="en-US" sz="900"/>
              <a:t>      (p)-[:HAS_LAB_RESULT]-&gt;(lr)-[:OF_TEST]-&gt;(t: LabTest),</a:t>
            </a:r>
            <a:endParaRPr sz="900"/>
          </a:p>
          <a:p>
            <a:pPr indent="0" lvl="0" marL="0" rtl="0" algn="l">
              <a:spcBef>
                <a:spcPts val="0"/>
              </a:spcBef>
              <a:spcAft>
                <a:spcPts val="0"/>
              </a:spcAft>
              <a:buNone/>
            </a:pPr>
            <a:r>
              <a:rPr lang="en-US" sz="900"/>
              <a:t>      (p)-[:RECEIVES_ADVICE]-&gt;(advice: AIAdvice)</a:t>
            </a:r>
            <a:endParaRPr sz="900"/>
          </a:p>
          <a:p>
            <a:pPr indent="0" lvl="0" marL="0" rtl="0" algn="l">
              <a:spcBef>
                <a:spcPts val="0"/>
              </a:spcBef>
              <a:spcAft>
                <a:spcPts val="0"/>
              </a:spcAft>
              <a:buNone/>
            </a:pPr>
            <a:r>
              <a:rPr lang="en-US" sz="900"/>
              <a:t>RETURN d.name AS Drug, g.name AS Gene, t.name AS LabTest, lr.value AS LabValue, advice.text AS Advice</a:t>
            </a:r>
            <a:endParaRPr sz="900"/>
          </a:p>
        </p:txBody>
      </p:sp>
      <p:sp>
        <p:nvSpPr>
          <p:cNvPr id="288" name="Google Shape;288;g34651862b3e_2_42"/>
          <p:cNvSpPr txBox="1"/>
          <p:nvPr/>
        </p:nvSpPr>
        <p:spPr>
          <a:xfrm>
            <a:off x="5232775" y="774575"/>
            <a:ext cx="3867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t>MATCH (doc:Physician)-[:PRESCRIBES]-&gt;(rx:Prescription)&lt;-[:HAS_PRESCRIPTION]-(d:Drug)-[:INTERACTS_WITH]-&gt;(f:Food),</a:t>
            </a:r>
            <a:endParaRPr sz="900"/>
          </a:p>
          <a:p>
            <a:pPr indent="0" lvl="0" marL="0" rtl="0" algn="l">
              <a:spcBef>
                <a:spcPts val="0"/>
              </a:spcBef>
              <a:spcAft>
                <a:spcPts val="0"/>
              </a:spcAft>
              <a:buNone/>
            </a:pPr>
            <a:r>
              <a:rPr lang="en-US" sz="900"/>
              <a:t>      (d)-[:REQUIRES_DIET_GUIDANCE]-&gt;(i:Interaction)-[:SUPPORTED_BY]-&gt;(paper:Paper)</a:t>
            </a:r>
            <a:endParaRPr sz="900"/>
          </a:p>
          <a:p>
            <a:pPr indent="0" lvl="0" marL="0" rtl="0" algn="l">
              <a:spcBef>
                <a:spcPts val="0"/>
              </a:spcBef>
              <a:spcAft>
                <a:spcPts val="0"/>
              </a:spcAft>
              <a:buNone/>
            </a:pPr>
            <a:r>
              <a:rPr lang="en-US" sz="900"/>
              <a:t>RETURN doc.name AS Doctor, d.name AS Drug, f.name AS Food, i.advice AS Recommendation, paper.title AS Reference</a:t>
            </a:r>
            <a:endParaRPr sz="900"/>
          </a:p>
        </p:txBody>
      </p:sp>
      <p:grpSp>
        <p:nvGrpSpPr>
          <p:cNvPr id="289" name="Google Shape;289;g34651862b3e_2_42"/>
          <p:cNvGrpSpPr/>
          <p:nvPr/>
        </p:nvGrpSpPr>
        <p:grpSpPr>
          <a:xfrm>
            <a:off x="36925" y="2069975"/>
            <a:ext cx="9107073" cy="2199001"/>
            <a:chOff x="36925" y="2069975"/>
            <a:chExt cx="9107073" cy="2199001"/>
          </a:xfrm>
        </p:grpSpPr>
        <p:pic>
          <p:nvPicPr>
            <p:cNvPr id="290" name="Google Shape;290;g34651862b3e_2_42"/>
            <p:cNvPicPr preferRelativeResize="0"/>
            <p:nvPr/>
          </p:nvPicPr>
          <p:blipFill>
            <a:blip r:embed="rId3">
              <a:alphaModFix/>
            </a:blip>
            <a:stretch>
              <a:fillRect/>
            </a:stretch>
          </p:blipFill>
          <p:spPr>
            <a:xfrm>
              <a:off x="36925" y="2069975"/>
              <a:ext cx="5029899" cy="2199001"/>
            </a:xfrm>
            <a:prstGeom prst="rect">
              <a:avLst/>
            </a:prstGeom>
            <a:noFill/>
            <a:ln>
              <a:noFill/>
            </a:ln>
          </p:spPr>
        </p:pic>
        <p:pic>
          <p:nvPicPr>
            <p:cNvPr id="291" name="Google Shape;291;g34651862b3e_2_42"/>
            <p:cNvPicPr preferRelativeResize="0"/>
            <p:nvPr/>
          </p:nvPicPr>
          <p:blipFill>
            <a:blip r:embed="rId4">
              <a:alphaModFix/>
            </a:blip>
            <a:stretch>
              <a:fillRect/>
            </a:stretch>
          </p:blipFill>
          <p:spPr>
            <a:xfrm>
              <a:off x="4858324" y="2592275"/>
              <a:ext cx="4285673" cy="11544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34651862b3e_2_54"/>
          <p:cNvSpPr txBox="1"/>
          <p:nvPr>
            <p:ph type="title"/>
          </p:nvPr>
        </p:nvSpPr>
        <p:spPr>
          <a:xfrm>
            <a:off x="457199" y="123568"/>
            <a:ext cx="8220300" cy="415500"/>
          </a:xfrm>
          <a:prstGeom prst="rect">
            <a:avLst/>
          </a:prstGeom>
        </p:spPr>
        <p:txBody>
          <a:bodyPr anchorCtr="0" anchor="t" bIns="45700" lIns="0" spcFirstLastPara="1" rIns="91425" wrap="square" tIns="0">
            <a:noAutofit/>
          </a:bodyPr>
          <a:lstStyle/>
          <a:p>
            <a:pPr indent="0" lvl="0" marL="0" rtl="0" algn="l">
              <a:spcBef>
                <a:spcPts val="0"/>
              </a:spcBef>
              <a:spcAft>
                <a:spcPts val="0"/>
              </a:spcAft>
              <a:buNone/>
            </a:pPr>
            <a:r>
              <a:rPr lang="en-US"/>
              <a:t>Conclusion</a:t>
            </a:r>
            <a:endParaRPr/>
          </a:p>
        </p:txBody>
      </p:sp>
      <p:sp>
        <p:nvSpPr>
          <p:cNvPr id="298" name="Google Shape;298;g34651862b3e_2_54"/>
          <p:cNvSpPr txBox="1"/>
          <p:nvPr>
            <p:ph idx="1" type="body"/>
          </p:nvPr>
        </p:nvSpPr>
        <p:spPr>
          <a:xfrm>
            <a:off x="457199" y="594059"/>
            <a:ext cx="8233800" cy="4286100"/>
          </a:xfrm>
          <a:prstGeom prst="rect">
            <a:avLst/>
          </a:prstGeom>
        </p:spPr>
        <p:txBody>
          <a:bodyPr anchorCtr="0" anchor="t" bIns="45700" lIns="0" spcFirstLastPara="1" rIns="91425" wrap="square" tIns="45700">
            <a:noAutofit/>
          </a:bodyPr>
          <a:lstStyle/>
          <a:p>
            <a:pPr indent="-317500" lvl="0" marL="457200" rtl="0" algn="l">
              <a:spcBef>
                <a:spcPts val="600"/>
              </a:spcBef>
              <a:spcAft>
                <a:spcPts val="0"/>
              </a:spcAft>
              <a:buClr>
                <a:srgbClr val="000000"/>
              </a:buClr>
              <a:buSzPts val="1400"/>
              <a:buAutoNum type="arabicPeriod"/>
            </a:pPr>
            <a:r>
              <a:rPr b="1" lang="en-US" sz="1400">
                <a:solidFill>
                  <a:srgbClr val="000000"/>
                </a:solidFill>
              </a:rPr>
              <a:t>Our AI-powered medication safety platform</a:t>
            </a:r>
            <a:r>
              <a:rPr lang="en-US" sz="1400">
                <a:solidFill>
                  <a:srgbClr val="000000"/>
                </a:solidFill>
              </a:rPr>
              <a:t> addresses the real risks of polypharmacy with real-time, personalized alerts.</a:t>
            </a:r>
            <a:br>
              <a:rPr lang="en-US" sz="1400">
                <a:solidFill>
                  <a:srgbClr val="000000"/>
                </a:solidFill>
              </a:rPr>
            </a:br>
            <a:endParaRPr sz="1400">
              <a:solidFill>
                <a:srgbClr val="000000"/>
              </a:solidFill>
            </a:endParaRPr>
          </a:p>
          <a:p>
            <a:pPr indent="-317500" lvl="0" marL="457200" rtl="0" algn="l">
              <a:spcBef>
                <a:spcPts val="0"/>
              </a:spcBef>
              <a:spcAft>
                <a:spcPts val="0"/>
              </a:spcAft>
              <a:buClr>
                <a:srgbClr val="000000"/>
              </a:buClr>
              <a:buSzPts val="1400"/>
              <a:buAutoNum type="arabicPeriod"/>
            </a:pPr>
            <a:r>
              <a:rPr b="1" lang="en-US" sz="1400">
                <a:solidFill>
                  <a:srgbClr val="000000"/>
                </a:solidFill>
              </a:rPr>
              <a:t>Empowering both clinicians and patients</a:t>
            </a:r>
            <a:r>
              <a:rPr lang="en-US" sz="1400">
                <a:solidFill>
                  <a:srgbClr val="000000"/>
                </a:solidFill>
              </a:rPr>
              <a:t>, we bridge the gap between hospital systems and everyday medication use.</a:t>
            </a:r>
            <a:br>
              <a:rPr lang="en-US" sz="1400">
                <a:solidFill>
                  <a:srgbClr val="000000"/>
                </a:solidFill>
              </a:rPr>
            </a:br>
            <a:endParaRPr sz="1400">
              <a:solidFill>
                <a:srgbClr val="000000"/>
              </a:solidFill>
            </a:endParaRPr>
          </a:p>
          <a:p>
            <a:pPr indent="-317500" lvl="0" marL="457200" rtl="0" algn="l">
              <a:spcBef>
                <a:spcPts val="0"/>
              </a:spcBef>
              <a:spcAft>
                <a:spcPts val="0"/>
              </a:spcAft>
              <a:buClr>
                <a:srgbClr val="000000"/>
              </a:buClr>
              <a:buSzPts val="1400"/>
              <a:buAutoNum type="arabicPeriod"/>
            </a:pPr>
            <a:r>
              <a:rPr b="1" lang="en-US" sz="1400">
                <a:solidFill>
                  <a:srgbClr val="000000"/>
                </a:solidFill>
              </a:rPr>
              <a:t>With scalable architecture and EHR integration</a:t>
            </a:r>
            <a:r>
              <a:rPr lang="en-US" sz="1400">
                <a:solidFill>
                  <a:srgbClr val="000000"/>
                </a:solidFill>
              </a:rPr>
              <a:t>, this solution is practical, impactful, and have ability to land in reality.</a:t>
            </a:r>
            <a:endParaRPr sz="1400">
              <a:solidFill>
                <a:srgbClr val="000000"/>
              </a:solidFill>
            </a:endParaRPr>
          </a:p>
          <a:p>
            <a:pPr indent="0" lvl="0" marL="0" rtl="0" algn="l">
              <a:spcBef>
                <a:spcPts val="600"/>
              </a:spcBef>
              <a:spcAft>
                <a:spcPts val="0"/>
              </a:spcAft>
              <a:buNone/>
            </a:pPr>
            <a:r>
              <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347770a153f_2_5"/>
          <p:cNvSpPr txBox="1"/>
          <p:nvPr>
            <p:ph type="title"/>
          </p:nvPr>
        </p:nvSpPr>
        <p:spPr>
          <a:xfrm>
            <a:off x="457199" y="123568"/>
            <a:ext cx="8220300" cy="415500"/>
          </a:xfrm>
          <a:prstGeom prst="rect">
            <a:avLst/>
          </a:prstGeom>
        </p:spPr>
        <p:txBody>
          <a:bodyPr anchorCtr="0" anchor="t" bIns="45700" lIns="0" spcFirstLastPara="1" rIns="91425" wrap="square" tIns="0">
            <a:noAutofit/>
          </a:bodyPr>
          <a:lstStyle/>
          <a:p>
            <a:pPr indent="0" lvl="0" marL="0" rtl="0" algn="l">
              <a:spcBef>
                <a:spcPts val="0"/>
              </a:spcBef>
              <a:spcAft>
                <a:spcPts val="0"/>
              </a:spcAft>
              <a:buNone/>
            </a:pPr>
            <a:r>
              <a:rPr lang="en-US"/>
              <a:t>Reference:</a:t>
            </a:r>
            <a:endParaRPr/>
          </a:p>
        </p:txBody>
      </p:sp>
      <p:sp>
        <p:nvSpPr>
          <p:cNvPr id="305" name="Google Shape;305;g347770a153f_2_5"/>
          <p:cNvSpPr txBox="1"/>
          <p:nvPr>
            <p:ph idx="1" type="body"/>
          </p:nvPr>
        </p:nvSpPr>
        <p:spPr>
          <a:xfrm>
            <a:off x="457199" y="594059"/>
            <a:ext cx="8233800" cy="4286100"/>
          </a:xfrm>
          <a:prstGeom prst="rect">
            <a:avLst/>
          </a:prstGeom>
        </p:spPr>
        <p:txBody>
          <a:bodyPr anchorCtr="0" anchor="t" bIns="45700" lIns="0" spcFirstLastPara="1" rIns="91425" wrap="square" tIns="45700">
            <a:noAutofit/>
          </a:bodyPr>
          <a:lstStyle/>
          <a:p>
            <a:pPr indent="0" lvl="0" marL="0" rtl="0" algn="l">
              <a:lnSpc>
                <a:spcPct val="100000"/>
              </a:lnSpc>
              <a:spcBef>
                <a:spcPts val="1200"/>
              </a:spcBef>
              <a:spcAft>
                <a:spcPts val="0"/>
              </a:spcAft>
              <a:buNone/>
            </a:pPr>
            <a:r>
              <a:rPr lang="en-US" sz="800">
                <a:solidFill>
                  <a:srgbClr val="000000"/>
                </a:solidFill>
              </a:rPr>
              <a:t>Chen, Y., Zhang, L., &amp; Huang, J. (2022). Machine learning approaches for drug-drug interaction prediction: A review of current status and future prospects. Briefings in Bioinformatics, 23(1), bbab301.</a:t>
            </a:r>
            <a:r>
              <a:rPr lang="en-US" sz="800">
                <a:solidFill>
                  <a:srgbClr val="000000"/>
                </a:solidFill>
                <a:uFill>
                  <a:noFill/>
                </a:uFill>
                <a:hlinkClick r:id="rId3">
                  <a:extLst>
                    <a:ext uri="{A12FA001-AC4F-418D-AE19-62706E023703}">
                      <ahyp:hlinkClr val="tx"/>
                    </a:ext>
                  </a:extLst>
                </a:hlinkClick>
              </a:rPr>
              <a:t> </a:t>
            </a:r>
            <a:r>
              <a:rPr lang="en-US" sz="800" u="sng">
                <a:solidFill>
                  <a:srgbClr val="1155CC"/>
                </a:solidFill>
                <a:hlinkClick r:id="rId4">
                  <a:extLst>
                    <a:ext uri="{A12FA001-AC4F-418D-AE19-62706E023703}">
                      <ahyp:hlinkClr val="tx"/>
                    </a:ext>
                  </a:extLst>
                </a:hlinkClick>
              </a:rPr>
              <a:t>https://doi.org/10.1093/bib/bbab301</a:t>
            </a:r>
            <a:endParaRPr sz="800" u="sng">
              <a:solidFill>
                <a:srgbClr val="1155CC"/>
              </a:solidFill>
            </a:endParaRPr>
          </a:p>
          <a:p>
            <a:pPr indent="0" lvl="0" marL="0" rtl="0" algn="l">
              <a:lnSpc>
                <a:spcPct val="100000"/>
              </a:lnSpc>
              <a:spcBef>
                <a:spcPts val="1200"/>
              </a:spcBef>
              <a:spcAft>
                <a:spcPts val="0"/>
              </a:spcAft>
              <a:buNone/>
            </a:pPr>
            <a:r>
              <a:rPr lang="en-US" sz="800">
                <a:solidFill>
                  <a:srgbClr val="000000"/>
                </a:solidFill>
              </a:rPr>
              <a:t>Slight, S. P., Beeler, P. E., Seger, D. L., Amato, M. G., Her, Q. L., Swerdloff, M., Dalleur, O., Nanji, K. C., Cho, I., Maniam, N., Eguale, T., Fiskio, J. M., Dykes, P. C., &amp; Bates, D. W. (2019). A cross-sectional observational study of high override rates of drug allergy alerts in inpatient and outpatient settings, and opportunities for improvement. BMJ Quality &amp; Safety, 28(3), 217-225.</a:t>
            </a:r>
            <a:r>
              <a:rPr lang="en-US" sz="800">
                <a:solidFill>
                  <a:srgbClr val="000000"/>
                </a:solidFill>
                <a:uFill>
                  <a:noFill/>
                </a:uFill>
                <a:hlinkClick r:id="rId5">
                  <a:extLst>
                    <a:ext uri="{A12FA001-AC4F-418D-AE19-62706E023703}">
                      <ahyp:hlinkClr val="tx"/>
                    </a:ext>
                  </a:extLst>
                </a:hlinkClick>
              </a:rPr>
              <a:t> </a:t>
            </a:r>
            <a:r>
              <a:rPr lang="en-US" sz="800" u="sng">
                <a:solidFill>
                  <a:srgbClr val="1155CC"/>
                </a:solidFill>
                <a:hlinkClick r:id="rId6">
                  <a:extLst>
                    <a:ext uri="{A12FA001-AC4F-418D-AE19-62706E023703}">
                      <ahyp:hlinkClr val="tx"/>
                    </a:ext>
                  </a:extLst>
                </a:hlinkClick>
              </a:rPr>
              <a:t>https://doi.org/10.1136/bmjqs-2018-008306</a:t>
            </a:r>
            <a:endParaRPr sz="800"/>
          </a:p>
          <a:p>
            <a:pPr indent="0" lvl="0" marL="0" rtl="0" algn="l">
              <a:lnSpc>
                <a:spcPct val="100000"/>
              </a:lnSpc>
              <a:spcBef>
                <a:spcPts val="1200"/>
              </a:spcBef>
              <a:spcAft>
                <a:spcPts val="0"/>
              </a:spcAft>
              <a:buNone/>
            </a:pPr>
            <a:r>
              <a:rPr lang="en-US" sz="800">
                <a:solidFill>
                  <a:srgbClr val="000000"/>
                </a:solidFill>
              </a:rPr>
              <a:t>Davies, L. E., Spiers, G., Kingston, A., Todd, A., Hanratty, B., &amp; Robinson, L. (2020). Adverse outcomes of polypharmacy in older people: systematic review of reviews. </a:t>
            </a:r>
            <a:r>
              <a:rPr i="1" lang="en-US" sz="800">
                <a:solidFill>
                  <a:srgbClr val="000000"/>
                </a:solidFill>
              </a:rPr>
              <a:t>Journal of the American Medical Directors Association</a:t>
            </a:r>
            <a:r>
              <a:rPr lang="en-US" sz="800">
                <a:solidFill>
                  <a:srgbClr val="000000"/>
                </a:solidFill>
              </a:rPr>
              <a:t>, 21(2), 181–187.e6. https://pubmed.ncbi.nlm.nih.gov/31926797/</a:t>
            </a:r>
            <a:endParaRPr sz="800">
              <a:solidFill>
                <a:srgbClr val="000000"/>
              </a:solidFill>
            </a:endParaRPr>
          </a:p>
          <a:p>
            <a:pPr indent="0" lvl="0" marL="0" rtl="0" algn="l">
              <a:lnSpc>
                <a:spcPct val="100000"/>
              </a:lnSpc>
              <a:spcBef>
                <a:spcPts val="1200"/>
              </a:spcBef>
              <a:spcAft>
                <a:spcPts val="0"/>
              </a:spcAft>
              <a:buNone/>
            </a:pPr>
            <a:r>
              <a:rPr lang="en-US" sz="800">
                <a:solidFill>
                  <a:srgbClr val="000000"/>
                </a:solidFill>
              </a:rPr>
              <a:t>Delara, M., Murray, L., Jafari, M., &amp; Woodman, R. J. (2022). Prevalence and factors associated with polypharmacy: a systematic review and meta-analysis. </a:t>
            </a:r>
            <a:r>
              <a:rPr i="1" lang="en-US" sz="800">
                <a:solidFill>
                  <a:srgbClr val="000000"/>
                </a:solidFill>
              </a:rPr>
              <a:t>BMC Geriatrics</a:t>
            </a:r>
            <a:r>
              <a:rPr lang="en-US" sz="800">
                <a:solidFill>
                  <a:srgbClr val="000000"/>
                </a:solidFill>
              </a:rPr>
              <a:t>, https://pubmed.ncbi.nlm.nih.gov/35854209/</a:t>
            </a:r>
            <a:endParaRPr sz="800">
              <a:solidFill>
                <a:srgbClr val="000000"/>
              </a:solidFill>
            </a:endParaRPr>
          </a:p>
          <a:p>
            <a:pPr indent="0" lvl="0" marL="0" rtl="0" algn="l">
              <a:lnSpc>
                <a:spcPct val="100000"/>
              </a:lnSpc>
              <a:spcBef>
                <a:spcPts val="1200"/>
              </a:spcBef>
              <a:spcAft>
                <a:spcPts val="0"/>
              </a:spcAft>
              <a:buNone/>
            </a:pPr>
            <a:r>
              <a:rPr lang="en-US" sz="800">
                <a:solidFill>
                  <a:srgbClr val="000000"/>
                </a:solidFill>
              </a:rPr>
              <a:t>Moriarty, F., Hardy, C., Bennett, K., Smith, S. M., &amp; Fahey, T. (2015). Trends and interaction of polypharmacy and potentially inappropriate prescribing in primary care over 15 years in Ireland: A repeated cross-sectional study. </a:t>
            </a:r>
            <a:r>
              <a:rPr i="1" lang="en-US" sz="800">
                <a:solidFill>
                  <a:srgbClr val="000000"/>
                </a:solidFill>
              </a:rPr>
              <a:t>BMJ Open</a:t>
            </a:r>
            <a:r>
              <a:rPr lang="en-US" sz="800">
                <a:solidFill>
                  <a:srgbClr val="000000"/>
                </a:solidFill>
              </a:rPr>
              <a:t>, 5(9), e008656. https://bmjopen.bmj.com/content/5/9/e008656</a:t>
            </a:r>
            <a:endParaRPr sz="800">
              <a:solidFill>
                <a:srgbClr val="000000"/>
              </a:solidFill>
            </a:endParaRPr>
          </a:p>
          <a:p>
            <a:pPr indent="0" lvl="0" marL="0" rtl="0" algn="l">
              <a:lnSpc>
                <a:spcPct val="100000"/>
              </a:lnSpc>
              <a:spcBef>
                <a:spcPts val="1200"/>
              </a:spcBef>
              <a:spcAft>
                <a:spcPts val="0"/>
              </a:spcAft>
              <a:buNone/>
            </a:pPr>
            <a:r>
              <a:rPr lang="en-US" sz="800">
                <a:solidFill>
                  <a:srgbClr val="000000"/>
                </a:solidFill>
              </a:rPr>
              <a:t>Peng, L., He, Z., &amp; Chen, W. (2021). Mechanisms and risk factors of drug–drug interactions: A pharmacokinetic perspective. </a:t>
            </a:r>
            <a:r>
              <a:rPr i="1" lang="en-US" sz="800">
                <a:solidFill>
                  <a:srgbClr val="000000"/>
                </a:solidFill>
              </a:rPr>
              <a:t>Pharmacological Research</a:t>
            </a:r>
            <a:r>
              <a:rPr lang="en-US" sz="800">
                <a:solidFill>
                  <a:srgbClr val="000000"/>
                </a:solidFill>
              </a:rPr>
              <a:t>, 170, 105694. https://pmc.ncbi.nlm.nih.gov/articles/PMC7912632/</a:t>
            </a:r>
            <a:endParaRPr sz="800">
              <a:solidFill>
                <a:srgbClr val="000000"/>
              </a:solidFill>
            </a:endParaRPr>
          </a:p>
          <a:p>
            <a:pPr indent="0" lvl="0" marL="0" rtl="0" algn="l">
              <a:lnSpc>
                <a:spcPct val="100000"/>
              </a:lnSpc>
              <a:spcBef>
                <a:spcPts val="1200"/>
              </a:spcBef>
              <a:spcAft>
                <a:spcPts val="0"/>
              </a:spcAft>
              <a:buNone/>
            </a:pPr>
            <a:r>
              <a:rPr lang="en-US" sz="800">
                <a:solidFill>
                  <a:srgbClr val="000000"/>
                </a:solidFill>
              </a:rPr>
              <a:t>Koziolek, M., Grimm, M., Becker, D., Iordanov, V., Zou, H., Shimizu, J., &amp; Weitschies, W. (2019). Investigation of pH and motility in the gastrointestinal tract of fasted human subjects using telemetric capsules. </a:t>
            </a:r>
            <a:r>
              <a:rPr i="1" lang="en-US" sz="800">
                <a:solidFill>
                  <a:srgbClr val="000000"/>
                </a:solidFill>
              </a:rPr>
              <a:t>European Journal of Pharmaceutical Sciences</a:t>
            </a:r>
            <a:r>
              <a:rPr lang="en-US" sz="800">
                <a:solidFill>
                  <a:srgbClr val="000000"/>
                </a:solidFill>
              </a:rPr>
              <a:t>, 134, 31–59. </a:t>
            </a:r>
            <a:r>
              <a:rPr lang="en-US" sz="800" u="sng">
                <a:solidFill>
                  <a:schemeClr val="hlink"/>
                </a:solidFill>
                <a:hlinkClick r:id="rId7"/>
              </a:rPr>
              <a:t>https://pubmed.ncbi.nlm.nih.gov/25411065/</a:t>
            </a:r>
            <a:endParaRPr sz="800">
              <a:solidFill>
                <a:srgbClr val="000000"/>
              </a:solidFill>
            </a:endParaRPr>
          </a:p>
          <a:p>
            <a:pPr indent="0" lvl="0" marL="0" rtl="0" algn="l">
              <a:lnSpc>
                <a:spcPct val="100000"/>
              </a:lnSpc>
              <a:spcBef>
                <a:spcPts val="1200"/>
              </a:spcBef>
              <a:spcAft>
                <a:spcPts val="0"/>
              </a:spcAft>
              <a:buNone/>
            </a:pPr>
            <a:r>
              <a:rPr lang="en-US" sz="800">
                <a:solidFill>
                  <a:srgbClr val="222222"/>
                </a:solidFill>
                <a:highlight>
                  <a:srgbClr val="FFFFFF"/>
                </a:highlight>
              </a:rPr>
              <a:t>Schmidt, L. E., &amp; Dalhoff, K. (2002). Food-drug interactions. </a:t>
            </a:r>
            <a:r>
              <a:rPr i="1" lang="en-US" sz="800">
                <a:solidFill>
                  <a:srgbClr val="222222"/>
                </a:solidFill>
                <a:highlight>
                  <a:srgbClr val="FFFFFF"/>
                </a:highlight>
              </a:rPr>
              <a:t>Drugs</a:t>
            </a:r>
            <a:r>
              <a:rPr lang="en-US" sz="800">
                <a:solidFill>
                  <a:srgbClr val="222222"/>
                </a:solidFill>
                <a:highlight>
                  <a:srgbClr val="FFFFFF"/>
                </a:highlight>
              </a:rPr>
              <a:t>, </a:t>
            </a:r>
            <a:r>
              <a:rPr i="1" lang="en-US" sz="800">
                <a:solidFill>
                  <a:srgbClr val="222222"/>
                </a:solidFill>
                <a:highlight>
                  <a:srgbClr val="FFFFFF"/>
                </a:highlight>
              </a:rPr>
              <a:t>62</a:t>
            </a:r>
            <a:r>
              <a:rPr lang="en-US" sz="800">
                <a:solidFill>
                  <a:srgbClr val="222222"/>
                </a:solidFill>
                <a:highlight>
                  <a:srgbClr val="FFFFFF"/>
                </a:highlight>
              </a:rPr>
              <a:t>, 1481-1502.</a:t>
            </a:r>
            <a:endParaRPr sz="800">
              <a:solidFill>
                <a:srgbClr val="222222"/>
              </a:solidFill>
              <a:highlight>
                <a:srgbClr val="FFFFFF"/>
              </a:highlight>
            </a:endParaRPr>
          </a:p>
          <a:p>
            <a:pPr indent="0" lvl="0" marL="0" rtl="0" algn="l">
              <a:lnSpc>
                <a:spcPct val="100000"/>
              </a:lnSpc>
              <a:spcBef>
                <a:spcPts val="1200"/>
              </a:spcBef>
              <a:spcAft>
                <a:spcPts val="0"/>
              </a:spcAft>
              <a:buNone/>
            </a:pPr>
            <a:r>
              <a:rPr lang="en-US" sz="800">
                <a:solidFill>
                  <a:srgbClr val="222222"/>
                </a:solidFill>
                <a:highlight>
                  <a:srgbClr val="FFFFFF"/>
                </a:highlight>
              </a:rPr>
              <a:t>Bushra, R., Aslam, N., &amp; Khan, A. Y. (2011). Food-drug interactions. </a:t>
            </a:r>
            <a:r>
              <a:rPr i="1" lang="en-US" sz="800">
                <a:solidFill>
                  <a:srgbClr val="222222"/>
                </a:solidFill>
                <a:highlight>
                  <a:srgbClr val="FFFFFF"/>
                </a:highlight>
              </a:rPr>
              <a:t>Oman medical journal</a:t>
            </a:r>
            <a:r>
              <a:rPr lang="en-US" sz="800">
                <a:solidFill>
                  <a:srgbClr val="222222"/>
                </a:solidFill>
                <a:highlight>
                  <a:srgbClr val="FFFFFF"/>
                </a:highlight>
              </a:rPr>
              <a:t>, </a:t>
            </a:r>
            <a:r>
              <a:rPr i="1" lang="en-US" sz="800">
                <a:solidFill>
                  <a:srgbClr val="222222"/>
                </a:solidFill>
                <a:highlight>
                  <a:srgbClr val="FFFFFF"/>
                </a:highlight>
              </a:rPr>
              <a:t>26</a:t>
            </a:r>
            <a:r>
              <a:rPr lang="en-US" sz="800">
                <a:solidFill>
                  <a:srgbClr val="222222"/>
                </a:solidFill>
                <a:highlight>
                  <a:srgbClr val="FFFFFF"/>
                </a:highlight>
              </a:rPr>
              <a:t>(2), 77.</a:t>
            </a:r>
            <a:endParaRPr sz="800">
              <a:solidFill>
                <a:srgbClr val="222222"/>
              </a:solidFill>
              <a:highlight>
                <a:srgbClr val="FFFFFF"/>
              </a:highlight>
            </a:endParaRPr>
          </a:p>
          <a:p>
            <a:pPr indent="0" lvl="0" marL="0" rtl="0" algn="l">
              <a:lnSpc>
                <a:spcPct val="100000"/>
              </a:lnSpc>
              <a:spcBef>
                <a:spcPts val="1200"/>
              </a:spcBef>
              <a:spcAft>
                <a:spcPts val="0"/>
              </a:spcAft>
              <a:buNone/>
            </a:pPr>
            <a:r>
              <a:rPr lang="en-US" sz="800">
                <a:solidFill>
                  <a:srgbClr val="222222"/>
                </a:solidFill>
                <a:highlight>
                  <a:srgbClr val="FFFFFF"/>
                </a:highlight>
              </a:rPr>
              <a:t>Wang, L. L., Tafjord, O., Cohan, A., Jain, S., Skjonsberg, S., Schoenick, C., ... &amp; Ammar, W. (2019). SUPP. AI: finding evidence for supplement-drug interactions. </a:t>
            </a:r>
            <a:r>
              <a:rPr i="1" lang="en-US" sz="800">
                <a:solidFill>
                  <a:srgbClr val="222222"/>
                </a:solidFill>
                <a:highlight>
                  <a:srgbClr val="FFFFFF"/>
                </a:highlight>
              </a:rPr>
              <a:t>arXiv preprint arXiv:1909.08135</a:t>
            </a:r>
            <a:r>
              <a:rPr lang="en-US" sz="800">
                <a:solidFill>
                  <a:srgbClr val="222222"/>
                </a:solidFill>
                <a:highlight>
                  <a:srgbClr val="FFFFFF"/>
                </a:highlight>
              </a:rPr>
              <a:t>.</a:t>
            </a:r>
            <a:endParaRPr sz="800">
              <a:solidFill>
                <a:srgbClr val="222222"/>
              </a:solidFill>
              <a:highlight>
                <a:srgbClr val="FFFFFF"/>
              </a:highlight>
            </a:endParaRPr>
          </a:p>
          <a:p>
            <a:pPr indent="0" lvl="0" marL="0" rtl="0" algn="l">
              <a:lnSpc>
                <a:spcPct val="100000"/>
              </a:lnSpc>
              <a:spcBef>
                <a:spcPts val="1200"/>
              </a:spcBef>
              <a:spcAft>
                <a:spcPts val="1200"/>
              </a:spcAft>
              <a:buNone/>
            </a:pPr>
            <a:r>
              <a:rPr lang="en-US" sz="800">
                <a:solidFill>
                  <a:srgbClr val="222222"/>
                </a:solidFill>
                <a:highlight>
                  <a:srgbClr val="FFFFFF"/>
                </a:highlight>
              </a:rPr>
              <a:t>Schäfer, J., Tang, M., Luu, D., Bergmann, A. K., &amp; Wiese, L. (2022). Graph4Med: a web application and a graph database for visualizing and analyzing medical databases. </a:t>
            </a:r>
            <a:r>
              <a:rPr i="1" lang="en-US" sz="800">
                <a:solidFill>
                  <a:srgbClr val="222222"/>
                </a:solidFill>
                <a:highlight>
                  <a:srgbClr val="FFFFFF"/>
                </a:highlight>
              </a:rPr>
              <a:t>BMC bioinformatics</a:t>
            </a:r>
            <a:r>
              <a:rPr lang="en-US" sz="800">
                <a:solidFill>
                  <a:srgbClr val="222222"/>
                </a:solidFill>
                <a:highlight>
                  <a:srgbClr val="FFFFFF"/>
                </a:highlight>
              </a:rPr>
              <a:t>, </a:t>
            </a:r>
            <a:r>
              <a:rPr i="1" lang="en-US" sz="800">
                <a:solidFill>
                  <a:srgbClr val="222222"/>
                </a:solidFill>
                <a:highlight>
                  <a:srgbClr val="FFFFFF"/>
                </a:highlight>
              </a:rPr>
              <a:t>23</a:t>
            </a:r>
            <a:r>
              <a:rPr lang="en-US" sz="800">
                <a:solidFill>
                  <a:srgbClr val="222222"/>
                </a:solidFill>
                <a:highlight>
                  <a:srgbClr val="FFFFFF"/>
                </a:highlight>
              </a:rPr>
              <a:t>(1), 537.</a:t>
            </a:r>
            <a:endParaRPr sz="800">
              <a:solidFill>
                <a:srgbClr val="222222"/>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6"/>
          <p:cNvSpPr txBox="1"/>
          <p:nvPr>
            <p:ph type="ctrTitle"/>
          </p:nvPr>
        </p:nvSpPr>
        <p:spPr>
          <a:xfrm>
            <a:off x="470499" y="2038173"/>
            <a:ext cx="8351856" cy="664797"/>
          </a:xfrm>
          <a:prstGeom prst="rect">
            <a:avLst/>
          </a:prstGeom>
          <a:noFill/>
          <a:ln>
            <a:noFill/>
          </a:ln>
        </p:spPr>
        <p:txBody>
          <a:bodyPr anchorCtr="0" anchor="b" bIns="0" lIns="0" spcFirstLastPara="1" rIns="91425" wrap="square" tIns="0">
            <a:spAutoFit/>
          </a:bodyPr>
          <a:lstStyle/>
          <a:p>
            <a:pPr indent="0" lvl="0" marL="0" rtl="0" algn="ctr">
              <a:lnSpc>
                <a:spcPct val="90000"/>
              </a:lnSpc>
              <a:spcBef>
                <a:spcPts val="0"/>
              </a:spcBef>
              <a:spcAft>
                <a:spcPts val="0"/>
              </a:spcAft>
              <a:buClr>
                <a:schemeClr val="accent1"/>
              </a:buClr>
              <a:buSzPts val="4800"/>
              <a:buFont typeface="Arial"/>
              <a:buNone/>
            </a:pPr>
            <a:r>
              <a:rPr lang="en-US"/>
              <a:t>Thank you</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346d5aba4fa_0_6"/>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spcBef>
                <a:spcPts val="0"/>
              </a:spcBef>
              <a:spcAft>
                <a:spcPts val="0"/>
              </a:spcAft>
              <a:buClr>
                <a:schemeClr val="accent1"/>
              </a:buClr>
              <a:buSzPts val="2400"/>
              <a:buFont typeface="Arial"/>
              <a:buNone/>
            </a:pPr>
            <a:r>
              <a:rPr lang="en-US"/>
              <a:t>Problem &amp; Background</a:t>
            </a:r>
            <a:endParaRPr/>
          </a:p>
        </p:txBody>
      </p:sp>
      <p:sp>
        <p:nvSpPr>
          <p:cNvPr id="149" name="Google Shape;149;g346d5aba4fa_0_6"/>
          <p:cNvSpPr txBox="1"/>
          <p:nvPr>
            <p:ph idx="1" type="body"/>
          </p:nvPr>
        </p:nvSpPr>
        <p:spPr>
          <a:xfrm>
            <a:off x="555375" y="800275"/>
            <a:ext cx="7899300" cy="3654000"/>
          </a:xfrm>
          <a:prstGeom prst="rect">
            <a:avLst/>
          </a:prstGeom>
          <a:noFill/>
          <a:ln>
            <a:noFill/>
          </a:ln>
        </p:spPr>
        <p:txBody>
          <a:bodyPr anchorCtr="0" anchor="t" bIns="45700" lIns="0" spcFirstLastPara="1" rIns="91425" wrap="square" tIns="45700">
            <a:noAutofit/>
          </a:bodyPr>
          <a:lstStyle/>
          <a:p>
            <a:pPr indent="0" lvl="0" marL="0" rtl="0" algn="l">
              <a:lnSpc>
                <a:spcPct val="115000"/>
              </a:lnSpc>
              <a:spcBef>
                <a:spcPts val="1200"/>
              </a:spcBef>
              <a:spcAft>
                <a:spcPts val="0"/>
              </a:spcAft>
              <a:buNone/>
            </a:pPr>
            <a:r>
              <a:rPr b="1" lang="en-US">
                <a:solidFill>
                  <a:srgbClr val="000000"/>
                </a:solidFill>
              </a:rPr>
              <a:t> </a:t>
            </a:r>
            <a:r>
              <a:rPr b="1" lang="en-US">
                <a:solidFill>
                  <a:srgbClr val="000000"/>
                </a:solidFill>
              </a:rPr>
              <a:t>Clinical &amp; Patient Challenges</a:t>
            </a:r>
            <a:endParaRPr b="1">
              <a:solidFill>
                <a:srgbClr val="000000"/>
              </a:solidFill>
            </a:endParaRPr>
          </a:p>
          <a:p>
            <a:pPr indent="-317500" lvl="0" marL="457200" rtl="0" algn="l">
              <a:lnSpc>
                <a:spcPct val="115000"/>
              </a:lnSpc>
              <a:spcBef>
                <a:spcPts val="1200"/>
              </a:spcBef>
              <a:spcAft>
                <a:spcPts val="0"/>
              </a:spcAft>
              <a:buClr>
                <a:srgbClr val="000000"/>
              </a:buClr>
              <a:buSzPts val="1400"/>
              <a:buChar char="●"/>
            </a:pPr>
            <a:r>
              <a:rPr b="1" lang="en-US" sz="1400">
                <a:solidFill>
                  <a:srgbClr val="000000"/>
                </a:solidFill>
              </a:rPr>
              <a:t>Clinician Side</a:t>
            </a:r>
            <a:endParaRPr b="1" sz="1400">
              <a:solidFill>
                <a:srgbClr val="000000"/>
              </a:solidFill>
            </a:endParaRPr>
          </a:p>
          <a:p>
            <a:pPr indent="0" lvl="0" marL="457200" rtl="0" algn="l">
              <a:lnSpc>
                <a:spcPct val="115000"/>
              </a:lnSpc>
              <a:spcBef>
                <a:spcPts val="1200"/>
              </a:spcBef>
              <a:spcAft>
                <a:spcPts val="0"/>
              </a:spcAft>
              <a:buNone/>
            </a:pPr>
            <a:r>
              <a:rPr lang="en-US" sz="1400">
                <a:solidFill>
                  <a:srgbClr val="000000"/>
                </a:solidFill>
              </a:rPr>
              <a:t>EHR alerts often </a:t>
            </a:r>
            <a:r>
              <a:rPr b="1" lang="en-US" sz="1400">
                <a:solidFill>
                  <a:srgbClr val="000000"/>
                </a:solidFill>
              </a:rPr>
              <a:t>static, generic</a:t>
            </a:r>
            <a:endParaRPr b="1" sz="1400">
              <a:solidFill>
                <a:srgbClr val="000000"/>
              </a:solidFill>
            </a:endParaRPr>
          </a:p>
          <a:p>
            <a:pPr indent="0" lvl="0" marL="457200" rtl="0" algn="l">
              <a:lnSpc>
                <a:spcPct val="115000"/>
              </a:lnSpc>
              <a:spcBef>
                <a:spcPts val="1200"/>
              </a:spcBef>
              <a:spcAft>
                <a:spcPts val="0"/>
              </a:spcAft>
              <a:buNone/>
            </a:pPr>
            <a:r>
              <a:rPr lang="en-US" sz="1400">
                <a:solidFill>
                  <a:srgbClr val="000000"/>
                </a:solidFill>
              </a:rPr>
              <a:t>Risk of </a:t>
            </a:r>
            <a:r>
              <a:rPr b="1" lang="en-US" sz="1400">
                <a:solidFill>
                  <a:srgbClr val="000000"/>
                </a:solidFill>
              </a:rPr>
              <a:t>alert fatigue</a:t>
            </a:r>
            <a:r>
              <a:rPr lang="en-US" sz="1400">
                <a:solidFill>
                  <a:srgbClr val="000000"/>
                </a:solidFill>
              </a:rPr>
              <a:t> → critical warnings ignored</a:t>
            </a:r>
            <a:endParaRPr sz="1400">
              <a:solidFill>
                <a:srgbClr val="000000"/>
              </a:solidFill>
            </a:endParaRPr>
          </a:p>
          <a:p>
            <a:pPr indent="0" lvl="0" marL="457200" rtl="0" algn="l">
              <a:lnSpc>
                <a:spcPct val="115000"/>
              </a:lnSpc>
              <a:spcBef>
                <a:spcPts val="1200"/>
              </a:spcBef>
              <a:spcAft>
                <a:spcPts val="0"/>
              </a:spcAft>
              <a:buNone/>
            </a:pPr>
            <a:r>
              <a:rPr lang="en-US" sz="1400">
                <a:solidFill>
                  <a:srgbClr val="000000"/>
                </a:solidFill>
              </a:rPr>
              <a:t>Lack of </a:t>
            </a:r>
            <a:r>
              <a:rPr b="1" lang="en-US" sz="1400">
                <a:solidFill>
                  <a:srgbClr val="000000"/>
                </a:solidFill>
              </a:rPr>
              <a:t>real-time, contextual analysis</a:t>
            </a:r>
            <a:endParaRPr b="1" sz="1400">
              <a:solidFill>
                <a:srgbClr val="000000"/>
              </a:solidFill>
            </a:endParaRPr>
          </a:p>
          <a:p>
            <a:pPr indent="-317500" lvl="0" marL="457200" rtl="0" algn="l">
              <a:lnSpc>
                <a:spcPct val="115000"/>
              </a:lnSpc>
              <a:spcBef>
                <a:spcPts val="1200"/>
              </a:spcBef>
              <a:spcAft>
                <a:spcPts val="0"/>
              </a:spcAft>
              <a:buClr>
                <a:srgbClr val="000000"/>
              </a:buClr>
              <a:buSzPts val="1400"/>
              <a:buChar char="●"/>
            </a:pPr>
            <a:r>
              <a:rPr b="1" lang="en-US" sz="1400">
                <a:solidFill>
                  <a:srgbClr val="000000"/>
                </a:solidFill>
              </a:rPr>
              <a:t>Patient Side</a:t>
            </a:r>
            <a:endParaRPr b="1" sz="1400">
              <a:solidFill>
                <a:srgbClr val="000000"/>
              </a:solidFill>
            </a:endParaRPr>
          </a:p>
          <a:p>
            <a:pPr indent="0" lvl="0" marL="0" rtl="0" algn="l">
              <a:lnSpc>
                <a:spcPct val="115000"/>
              </a:lnSpc>
              <a:spcBef>
                <a:spcPts val="1200"/>
              </a:spcBef>
              <a:spcAft>
                <a:spcPts val="0"/>
              </a:spcAft>
              <a:buNone/>
            </a:pPr>
            <a:r>
              <a:rPr lang="en-US" sz="1100">
                <a:solidFill>
                  <a:srgbClr val="000000"/>
                </a:solidFill>
              </a:rPr>
              <a:t>          </a:t>
            </a:r>
            <a:r>
              <a:rPr lang="en-US" sz="1400">
                <a:solidFill>
                  <a:srgbClr val="000000"/>
                </a:solidFill>
              </a:rPr>
              <a:t>  Limited awareness of </a:t>
            </a:r>
            <a:r>
              <a:rPr b="1" lang="en-US" sz="1400">
                <a:solidFill>
                  <a:srgbClr val="000000"/>
                </a:solidFill>
              </a:rPr>
              <a:t>drug–food/supplement interactions</a:t>
            </a:r>
            <a:endParaRPr b="1" sz="1400">
              <a:solidFill>
                <a:srgbClr val="000000"/>
              </a:solidFill>
            </a:endParaRPr>
          </a:p>
          <a:p>
            <a:pPr indent="0" lvl="0" marL="0" rtl="0" algn="l">
              <a:lnSpc>
                <a:spcPct val="115000"/>
              </a:lnSpc>
              <a:spcBef>
                <a:spcPts val="1200"/>
              </a:spcBef>
              <a:spcAft>
                <a:spcPts val="0"/>
              </a:spcAft>
              <a:buNone/>
            </a:pPr>
            <a:r>
              <a:rPr b="1" lang="en-US" sz="1400">
                <a:solidFill>
                  <a:srgbClr val="000000"/>
                </a:solidFill>
              </a:rPr>
              <a:t>        </a:t>
            </a:r>
            <a:r>
              <a:rPr lang="en-US" sz="1400">
                <a:solidFill>
                  <a:srgbClr val="000000"/>
                </a:solidFill>
              </a:rPr>
              <a:t> No proactive guidance outside clinical visits</a:t>
            </a:r>
            <a:endParaRPr sz="1400">
              <a:solidFill>
                <a:srgbClr val="000000"/>
              </a:solidFill>
            </a:endParaRPr>
          </a:p>
          <a:p>
            <a:pPr indent="0" lvl="0" marL="0" rtl="0" algn="l">
              <a:lnSpc>
                <a:spcPct val="115000"/>
              </a:lnSpc>
              <a:spcBef>
                <a:spcPts val="1200"/>
              </a:spcBef>
              <a:spcAft>
                <a:spcPts val="0"/>
              </a:spcAft>
              <a:buNone/>
            </a:pPr>
            <a:r>
              <a:rPr lang="en-US" sz="1400">
                <a:solidFill>
                  <a:srgbClr val="000000"/>
                </a:solidFill>
              </a:rPr>
              <a:t>         High-risk actions may go </a:t>
            </a:r>
            <a:r>
              <a:rPr b="1" lang="en-US" sz="1400">
                <a:solidFill>
                  <a:srgbClr val="000000"/>
                </a:solidFill>
              </a:rPr>
              <a:t>unnoticed</a:t>
            </a:r>
            <a:endParaRPr b="1" sz="1400">
              <a:solidFill>
                <a:srgbClr val="000000"/>
              </a:solidFill>
            </a:endParaRPr>
          </a:p>
          <a:p>
            <a:pPr indent="0" lvl="0" marL="0" rtl="0" algn="l">
              <a:lnSpc>
                <a:spcPct val="115000"/>
              </a:lnSpc>
              <a:spcBef>
                <a:spcPts val="1200"/>
              </a:spcBef>
              <a:spcAft>
                <a:spcPts val="0"/>
              </a:spcAft>
              <a:buNone/>
            </a:pPr>
            <a:r>
              <a:t/>
            </a:r>
            <a:endParaRPr sz="1400">
              <a:solidFill>
                <a:srgbClr val="000000"/>
              </a:solidFill>
            </a:endParaRPr>
          </a:p>
          <a:p>
            <a:pPr indent="0" lvl="0" marL="742950" rtl="0" algn="l">
              <a:lnSpc>
                <a:spcPct val="115000"/>
              </a:lnSpc>
              <a:spcBef>
                <a:spcPts val="1200"/>
              </a:spcBef>
              <a:spcAft>
                <a:spcPts val="0"/>
              </a:spcAft>
              <a:buNone/>
            </a:pPr>
            <a:r>
              <a:t/>
            </a:r>
            <a:endParaRPr sz="1400">
              <a:solidFill>
                <a:srgbClr val="000000"/>
              </a:solidFill>
            </a:endParaRPr>
          </a:p>
          <a:p>
            <a:pPr indent="0" lvl="0" marL="742950" rtl="0" algn="l">
              <a:lnSpc>
                <a:spcPct val="115000"/>
              </a:lnSpc>
              <a:spcBef>
                <a:spcPts val="1200"/>
              </a:spcBef>
              <a:spcAft>
                <a:spcPts val="0"/>
              </a:spcAft>
              <a:buNone/>
            </a:pPr>
            <a:r>
              <a:t/>
            </a:r>
            <a:endParaRPr sz="1400">
              <a:solidFill>
                <a:srgbClr val="000000"/>
              </a:solidFill>
            </a:endParaRPr>
          </a:p>
          <a:p>
            <a:pPr indent="0" lvl="0" marL="0" rtl="0" algn="l">
              <a:lnSpc>
                <a:spcPct val="90000"/>
              </a:lnSpc>
              <a:spcBef>
                <a:spcPts val="1200"/>
              </a:spcBef>
              <a:spcAft>
                <a:spcPts val="0"/>
              </a:spcAft>
              <a:buClr>
                <a:schemeClr val="dk1"/>
              </a:buClr>
              <a:buSzPts val="1600"/>
              <a:buFont typeface="Arial"/>
              <a:buNone/>
            </a:pPr>
            <a:r>
              <a:rPr lang="en-US"/>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346d5aba4fa_0_23"/>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spcBef>
                <a:spcPts val="0"/>
              </a:spcBef>
              <a:spcAft>
                <a:spcPts val="0"/>
              </a:spcAft>
              <a:buClr>
                <a:schemeClr val="accent1"/>
              </a:buClr>
              <a:buSzPts val="2400"/>
              <a:buFont typeface="Arial"/>
              <a:buNone/>
            </a:pPr>
            <a:r>
              <a:rPr lang="en-US"/>
              <a:t>Problem &amp; Background</a:t>
            </a:r>
            <a:endParaRPr/>
          </a:p>
        </p:txBody>
      </p:sp>
      <p:sp>
        <p:nvSpPr>
          <p:cNvPr id="155" name="Google Shape;155;g346d5aba4fa_0_23"/>
          <p:cNvSpPr txBox="1"/>
          <p:nvPr>
            <p:ph idx="1" type="body"/>
          </p:nvPr>
        </p:nvSpPr>
        <p:spPr>
          <a:xfrm>
            <a:off x="555375" y="800275"/>
            <a:ext cx="7899300" cy="3654000"/>
          </a:xfrm>
          <a:prstGeom prst="rect">
            <a:avLst/>
          </a:prstGeom>
          <a:noFill/>
          <a:ln>
            <a:noFill/>
          </a:ln>
        </p:spPr>
        <p:txBody>
          <a:bodyPr anchorCtr="0" anchor="t" bIns="45700" lIns="0" spcFirstLastPara="1" rIns="91425" wrap="square" tIns="45700">
            <a:noAutofit/>
          </a:bodyPr>
          <a:lstStyle/>
          <a:p>
            <a:pPr indent="0" lvl="0" marL="0" rtl="0" algn="l">
              <a:lnSpc>
                <a:spcPct val="115000"/>
              </a:lnSpc>
              <a:spcBef>
                <a:spcPts val="1200"/>
              </a:spcBef>
              <a:spcAft>
                <a:spcPts val="0"/>
              </a:spcAft>
              <a:buNone/>
            </a:pPr>
            <a:r>
              <a:rPr b="1" lang="en-US">
                <a:solidFill>
                  <a:srgbClr val="000000"/>
                </a:solidFill>
              </a:rPr>
              <a:t> </a:t>
            </a:r>
            <a:r>
              <a:rPr b="1" lang="en-US">
                <a:solidFill>
                  <a:srgbClr val="000000"/>
                </a:solidFill>
              </a:rPr>
              <a:t>Gaps in Current Systems</a:t>
            </a:r>
            <a:endParaRPr b="1">
              <a:solidFill>
                <a:srgbClr val="000000"/>
              </a:solidFill>
            </a:endParaRPr>
          </a:p>
          <a:p>
            <a:pPr indent="-336550" lvl="0" marL="457200" rtl="0" algn="l">
              <a:lnSpc>
                <a:spcPct val="115000"/>
              </a:lnSpc>
              <a:spcBef>
                <a:spcPts val="1200"/>
              </a:spcBef>
              <a:spcAft>
                <a:spcPts val="0"/>
              </a:spcAft>
              <a:buClr>
                <a:srgbClr val="000000"/>
              </a:buClr>
              <a:buSzPts val="1700"/>
              <a:buChar char="●"/>
            </a:pPr>
            <a:r>
              <a:rPr b="1" lang="en-US" sz="1400">
                <a:solidFill>
                  <a:srgbClr val="000000"/>
                </a:solidFill>
              </a:rPr>
              <a:t>Current tools lack</a:t>
            </a:r>
            <a:endParaRPr b="1" sz="1700">
              <a:solidFill>
                <a:srgbClr val="000000"/>
              </a:solidFill>
            </a:endParaRPr>
          </a:p>
          <a:p>
            <a:pPr indent="0" lvl="0" marL="0" rtl="0" algn="l">
              <a:lnSpc>
                <a:spcPct val="115000"/>
              </a:lnSpc>
              <a:spcBef>
                <a:spcPts val="1200"/>
              </a:spcBef>
              <a:spcAft>
                <a:spcPts val="0"/>
              </a:spcAft>
              <a:buNone/>
            </a:pPr>
            <a:r>
              <a:rPr lang="en-US" sz="1400">
                <a:solidFill>
                  <a:srgbClr val="000000"/>
                </a:solidFill>
              </a:rPr>
              <a:t>         Real-time medication monitoring</a:t>
            </a:r>
            <a:endParaRPr sz="1400">
              <a:solidFill>
                <a:srgbClr val="000000"/>
              </a:solidFill>
            </a:endParaRPr>
          </a:p>
          <a:p>
            <a:pPr indent="0" lvl="0" marL="0" rtl="0" algn="l">
              <a:lnSpc>
                <a:spcPct val="115000"/>
              </a:lnSpc>
              <a:spcBef>
                <a:spcPts val="1200"/>
              </a:spcBef>
              <a:spcAft>
                <a:spcPts val="0"/>
              </a:spcAft>
              <a:buNone/>
            </a:pPr>
            <a:r>
              <a:rPr lang="en-US" sz="1400">
                <a:solidFill>
                  <a:srgbClr val="000000"/>
                </a:solidFill>
              </a:rPr>
              <a:t>         Personalized risk evaluation</a:t>
            </a:r>
            <a:endParaRPr sz="1400">
              <a:solidFill>
                <a:srgbClr val="000000"/>
              </a:solidFill>
            </a:endParaRPr>
          </a:p>
          <a:p>
            <a:pPr indent="0" lvl="0" marL="0" rtl="0" algn="l">
              <a:lnSpc>
                <a:spcPct val="115000"/>
              </a:lnSpc>
              <a:spcBef>
                <a:spcPts val="1200"/>
              </a:spcBef>
              <a:spcAft>
                <a:spcPts val="0"/>
              </a:spcAft>
              <a:buNone/>
            </a:pPr>
            <a:r>
              <a:rPr lang="en-US" sz="1400">
                <a:solidFill>
                  <a:srgbClr val="000000"/>
                </a:solidFill>
              </a:rPr>
              <a:t>         Patient engagement beyond clinics</a:t>
            </a:r>
            <a:endParaRPr sz="1400">
              <a:solidFill>
                <a:srgbClr val="000000"/>
              </a:solidFill>
            </a:endParaRPr>
          </a:p>
          <a:p>
            <a:pPr indent="-317500" lvl="0" marL="457200" rtl="0" algn="l">
              <a:lnSpc>
                <a:spcPct val="115000"/>
              </a:lnSpc>
              <a:spcBef>
                <a:spcPts val="1200"/>
              </a:spcBef>
              <a:spcAft>
                <a:spcPts val="0"/>
              </a:spcAft>
              <a:buClr>
                <a:srgbClr val="000000"/>
              </a:buClr>
              <a:buSzPts val="1400"/>
              <a:buChar char="●"/>
            </a:pPr>
            <a:r>
              <a:rPr b="1" lang="en-US" sz="1400">
                <a:solidFill>
                  <a:srgbClr val="000000"/>
                </a:solidFill>
              </a:rPr>
              <a:t>Consequences</a:t>
            </a:r>
            <a:endParaRPr b="1" sz="1400">
              <a:solidFill>
                <a:srgbClr val="000000"/>
              </a:solidFill>
            </a:endParaRPr>
          </a:p>
          <a:p>
            <a:pPr indent="0" lvl="0" marL="0" rtl="0" algn="l">
              <a:lnSpc>
                <a:spcPct val="115000"/>
              </a:lnSpc>
              <a:spcBef>
                <a:spcPts val="1200"/>
              </a:spcBef>
              <a:spcAft>
                <a:spcPts val="0"/>
              </a:spcAft>
              <a:buNone/>
            </a:pPr>
            <a:r>
              <a:rPr lang="en-US" sz="1100">
                <a:solidFill>
                  <a:srgbClr val="000000"/>
                </a:solidFill>
              </a:rPr>
              <a:t>          </a:t>
            </a:r>
            <a:r>
              <a:rPr lang="en-US" sz="1400">
                <a:solidFill>
                  <a:srgbClr val="000000"/>
                </a:solidFill>
              </a:rPr>
              <a:t>  </a:t>
            </a:r>
            <a:r>
              <a:rPr lang="en-US" sz="1400">
                <a:solidFill>
                  <a:srgbClr val="000000"/>
                </a:solidFill>
              </a:rPr>
              <a:t>Preventable ADEs</a:t>
            </a:r>
            <a:endParaRPr sz="1400">
              <a:solidFill>
                <a:srgbClr val="000000"/>
              </a:solidFill>
            </a:endParaRPr>
          </a:p>
          <a:p>
            <a:pPr indent="0" lvl="0" marL="0" rtl="0" algn="l">
              <a:lnSpc>
                <a:spcPct val="115000"/>
              </a:lnSpc>
              <a:spcBef>
                <a:spcPts val="1200"/>
              </a:spcBef>
              <a:spcAft>
                <a:spcPts val="0"/>
              </a:spcAft>
              <a:buNone/>
            </a:pPr>
            <a:r>
              <a:rPr b="1" lang="en-US" sz="1400">
                <a:solidFill>
                  <a:srgbClr val="000000"/>
                </a:solidFill>
              </a:rPr>
              <a:t>        </a:t>
            </a:r>
            <a:r>
              <a:rPr lang="en-US" sz="1400">
                <a:solidFill>
                  <a:srgbClr val="000000"/>
                </a:solidFill>
              </a:rPr>
              <a:t> </a:t>
            </a:r>
            <a:r>
              <a:rPr lang="en-US" sz="1400">
                <a:solidFill>
                  <a:srgbClr val="000000"/>
                </a:solidFill>
              </a:rPr>
              <a:t>Missed education opportunities</a:t>
            </a:r>
            <a:endParaRPr sz="1400">
              <a:solidFill>
                <a:srgbClr val="000000"/>
              </a:solidFill>
            </a:endParaRPr>
          </a:p>
          <a:p>
            <a:pPr indent="0" lvl="0" marL="0" rtl="0" algn="l">
              <a:lnSpc>
                <a:spcPct val="115000"/>
              </a:lnSpc>
              <a:spcBef>
                <a:spcPts val="1200"/>
              </a:spcBef>
              <a:spcAft>
                <a:spcPts val="0"/>
              </a:spcAft>
              <a:buNone/>
            </a:pPr>
            <a:r>
              <a:rPr lang="en-US" sz="1400">
                <a:solidFill>
                  <a:srgbClr val="000000"/>
                </a:solidFill>
              </a:rPr>
              <a:t>         </a:t>
            </a:r>
            <a:r>
              <a:rPr lang="en-US" sz="1400">
                <a:solidFill>
                  <a:srgbClr val="000000"/>
                </a:solidFill>
              </a:rPr>
              <a:t>Reduced medication safety</a:t>
            </a:r>
            <a:endParaRPr sz="1400">
              <a:solidFill>
                <a:srgbClr val="000000"/>
              </a:solidFill>
            </a:endParaRPr>
          </a:p>
          <a:p>
            <a:pPr indent="0" lvl="0" marL="0" rtl="0" algn="l">
              <a:lnSpc>
                <a:spcPct val="115000"/>
              </a:lnSpc>
              <a:spcBef>
                <a:spcPts val="1200"/>
              </a:spcBef>
              <a:spcAft>
                <a:spcPts val="0"/>
              </a:spcAft>
              <a:buNone/>
            </a:pPr>
            <a:r>
              <a:t/>
            </a:r>
            <a:endParaRPr sz="1400">
              <a:solidFill>
                <a:srgbClr val="000000"/>
              </a:solidFill>
            </a:endParaRPr>
          </a:p>
          <a:p>
            <a:pPr indent="0" lvl="0" marL="0" rtl="0" algn="l">
              <a:lnSpc>
                <a:spcPct val="115000"/>
              </a:lnSpc>
              <a:spcBef>
                <a:spcPts val="1200"/>
              </a:spcBef>
              <a:spcAft>
                <a:spcPts val="0"/>
              </a:spcAft>
              <a:buNone/>
            </a:pPr>
            <a:r>
              <a:t/>
            </a:r>
            <a:endParaRPr sz="1400">
              <a:solidFill>
                <a:srgbClr val="000000"/>
              </a:solidFill>
            </a:endParaRPr>
          </a:p>
          <a:p>
            <a:pPr indent="0" lvl="0" marL="742950" rtl="0" algn="l">
              <a:lnSpc>
                <a:spcPct val="115000"/>
              </a:lnSpc>
              <a:spcBef>
                <a:spcPts val="1200"/>
              </a:spcBef>
              <a:spcAft>
                <a:spcPts val="0"/>
              </a:spcAft>
              <a:buNone/>
            </a:pPr>
            <a:r>
              <a:t/>
            </a:r>
            <a:endParaRPr sz="1400">
              <a:solidFill>
                <a:srgbClr val="000000"/>
              </a:solidFill>
            </a:endParaRPr>
          </a:p>
          <a:p>
            <a:pPr indent="0" lvl="0" marL="742950" rtl="0" algn="l">
              <a:lnSpc>
                <a:spcPct val="115000"/>
              </a:lnSpc>
              <a:spcBef>
                <a:spcPts val="1200"/>
              </a:spcBef>
              <a:spcAft>
                <a:spcPts val="0"/>
              </a:spcAft>
              <a:buNone/>
            </a:pPr>
            <a:r>
              <a:t/>
            </a:r>
            <a:endParaRPr sz="1400">
              <a:solidFill>
                <a:srgbClr val="000000"/>
              </a:solidFill>
            </a:endParaRPr>
          </a:p>
          <a:p>
            <a:pPr indent="0" lvl="0" marL="0" rtl="0" algn="l">
              <a:lnSpc>
                <a:spcPct val="90000"/>
              </a:lnSpc>
              <a:spcBef>
                <a:spcPts val="1200"/>
              </a:spcBef>
              <a:spcAft>
                <a:spcPts val="0"/>
              </a:spcAft>
              <a:buClr>
                <a:schemeClr val="dk1"/>
              </a:buClr>
              <a:buSzPts val="1600"/>
              <a:buFont typeface="Arial"/>
              <a:buNone/>
            </a:pPr>
            <a:r>
              <a:rPr lang="en-US"/>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346d5aba4fa_0_38"/>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spcBef>
                <a:spcPts val="0"/>
              </a:spcBef>
              <a:spcAft>
                <a:spcPts val="0"/>
              </a:spcAft>
              <a:buClr>
                <a:schemeClr val="accent1"/>
              </a:buClr>
              <a:buSzPts val="2400"/>
              <a:buFont typeface="Arial"/>
              <a:buNone/>
            </a:pPr>
            <a:r>
              <a:rPr lang="en-US"/>
              <a:t>Proposed Solution–</a:t>
            </a:r>
            <a:r>
              <a:rPr lang="en-US"/>
              <a:t>The need for an Intelligent Platform</a:t>
            </a:r>
            <a:endParaRPr/>
          </a:p>
        </p:txBody>
      </p:sp>
      <p:sp>
        <p:nvSpPr>
          <p:cNvPr id="161" name="Google Shape;161;g346d5aba4fa_0_38"/>
          <p:cNvSpPr txBox="1"/>
          <p:nvPr>
            <p:ph idx="1" type="body"/>
          </p:nvPr>
        </p:nvSpPr>
        <p:spPr>
          <a:xfrm>
            <a:off x="368800" y="898450"/>
            <a:ext cx="7899300" cy="3654000"/>
          </a:xfrm>
          <a:prstGeom prst="rect">
            <a:avLst/>
          </a:prstGeom>
          <a:noFill/>
          <a:ln>
            <a:noFill/>
          </a:ln>
        </p:spPr>
        <p:txBody>
          <a:bodyPr anchorCtr="0" anchor="t" bIns="45700" lIns="0" spcFirstLastPara="1" rIns="91425" wrap="square" tIns="45700">
            <a:noAutofit/>
          </a:bodyPr>
          <a:lstStyle/>
          <a:p>
            <a:pPr indent="0" lvl="0" marL="0" rtl="0" algn="l">
              <a:lnSpc>
                <a:spcPct val="115000"/>
              </a:lnSpc>
              <a:spcBef>
                <a:spcPts val="1200"/>
              </a:spcBef>
              <a:spcAft>
                <a:spcPts val="0"/>
              </a:spcAft>
              <a:buNone/>
            </a:pPr>
            <a:r>
              <a:rPr b="1" lang="en-US">
                <a:solidFill>
                  <a:srgbClr val="000000"/>
                </a:solidFill>
              </a:rPr>
              <a:t> 			</a:t>
            </a:r>
            <a:endParaRPr b="1">
              <a:solidFill>
                <a:srgbClr val="000000"/>
              </a:solidFill>
            </a:endParaRPr>
          </a:p>
          <a:p>
            <a:pPr indent="457200" lvl="0" marL="914400" rtl="0" algn="l">
              <a:lnSpc>
                <a:spcPct val="115000"/>
              </a:lnSpc>
              <a:spcBef>
                <a:spcPts val="1200"/>
              </a:spcBef>
              <a:spcAft>
                <a:spcPts val="0"/>
              </a:spcAft>
              <a:buNone/>
            </a:pPr>
            <a:r>
              <a:rPr b="1" lang="en-US">
                <a:solidFill>
                  <a:srgbClr val="000000"/>
                </a:solidFill>
              </a:rPr>
              <a:t>What we need:</a:t>
            </a:r>
            <a:endParaRPr b="1">
              <a:solidFill>
                <a:srgbClr val="000000"/>
              </a:solidFill>
            </a:endParaRPr>
          </a:p>
          <a:p>
            <a:pPr indent="457200" lvl="0" marL="914400" rtl="0" algn="l">
              <a:lnSpc>
                <a:spcPct val="115000"/>
              </a:lnSpc>
              <a:spcBef>
                <a:spcPts val="1200"/>
              </a:spcBef>
              <a:spcAft>
                <a:spcPts val="0"/>
              </a:spcAft>
              <a:buNone/>
            </a:pPr>
            <a:r>
              <a:rPr lang="en-US" sz="1400">
                <a:solidFill>
                  <a:srgbClr val="000000"/>
                </a:solidFill>
              </a:rPr>
              <a:t>1. </a:t>
            </a:r>
            <a:r>
              <a:rPr b="1" lang="en-US" sz="1400">
                <a:solidFill>
                  <a:srgbClr val="000000"/>
                </a:solidFill>
              </a:rPr>
              <a:t>Seamless EHR integration</a:t>
            </a:r>
            <a:r>
              <a:rPr lang="en-US" sz="1400">
                <a:solidFill>
                  <a:srgbClr val="000000"/>
                </a:solidFill>
              </a:rPr>
              <a:t> to extract &amp; analyze med data</a:t>
            </a:r>
            <a:endParaRPr sz="1400">
              <a:solidFill>
                <a:srgbClr val="000000"/>
              </a:solidFill>
            </a:endParaRPr>
          </a:p>
          <a:p>
            <a:pPr indent="457200" lvl="0" marL="914400" rtl="0" algn="l">
              <a:lnSpc>
                <a:spcPct val="115000"/>
              </a:lnSpc>
              <a:spcBef>
                <a:spcPts val="1200"/>
              </a:spcBef>
              <a:spcAft>
                <a:spcPts val="0"/>
              </a:spcAft>
              <a:buNone/>
            </a:pPr>
            <a:r>
              <a:rPr lang="en-US" sz="1400">
                <a:solidFill>
                  <a:srgbClr val="000000"/>
                </a:solidFill>
              </a:rPr>
              <a:t>2. </a:t>
            </a:r>
            <a:r>
              <a:rPr b="1" lang="en-US" sz="1400">
                <a:solidFill>
                  <a:srgbClr val="000000"/>
                </a:solidFill>
              </a:rPr>
              <a:t>Context-aware interaction alerts</a:t>
            </a:r>
            <a:r>
              <a:rPr lang="en-US" sz="1400">
                <a:solidFill>
                  <a:srgbClr val="000000"/>
                </a:solidFill>
              </a:rPr>
              <a:t> for both clinicians &amp; patients</a:t>
            </a:r>
            <a:endParaRPr sz="1400">
              <a:solidFill>
                <a:srgbClr val="000000"/>
              </a:solidFill>
            </a:endParaRPr>
          </a:p>
          <a:p>
            <a:pPr indent="457200" lvl="0" marL="914400" rtl="0" algn="l">
              <a:lnSpc>
                <a:spcPct val="115000"/>
              </a:lnSpc>
              <a:spcBef>
                <a:spcPts val="1200"/>
              </a:spcBef>
              <a:spcAft>
                <a:spcPts val="0"/>
              </a:spcAft>
              <a:buNone/>
            </a:pPr>
            <a:r>
              <a:rPr lang="en-US" sz="1400">
                <a:solidFill>
                  <a:srgbClr val="000000"/>
                </a:solidFill>
              </a:rPr>
              <a:t>3. </a:t>
            </a:r>
            <a:r>
              <a:rPr b="1" lang="en-US" sz="1400">
                <a:solidFill>
                  <a:srgbClr val="000000"/>
                </a:solidFill>
              </a:rPr>
              <a:t>Personalized notifications</a:t>
            </a:r>
            <a:r>
              <a:rPr lang="en-US" sz="1400">
                <a:solidFill>
                  <a:srgbClr val="000000"/>
                </a:solidFill>
              </a:rPr>
              <a:t> (e.g., mobile alerts, educational prompts)</a:t>
            </a:r>
            <a:endParaRPr sz="1400">
              <a:solidFill>
                <a:srgbClr val="000000"/>
              </a:solidFill>
            </a:endParaRPr>
          </a:p>
          <a:p>
            <a:pPr indent="0" lvl="0" marL="0" rtl="0" algn="l">
              <a:lnSpc>
                <a:spcPct val="115000"/>
              </a:lnSpc>
              <a:spcBef>
                <a:spcPts val="1200"/>
              </a:spcBef>
              <a:spcAft>
                <a:spcPts val="0"/>
              </a:spcAft>
              <a:buNone/>
            </a:pPr>
            <a:r>
              <a:t/>
            </a:r>
            <a:endParaRPr b="1" sz="1400">
              <a:solidFill>
                <a:srgbClr val="000000"/>
              </a:solidFill>
            </a:endParaRPr>
          </a:p>
          <a:p>
            <a:pPr indent="0" lvl="0" marL="0" rtl="0" algn="l">
              <a:lnSpc>
                <a:spcPct val="115000"/>
              </a:lnSpc>
              <a:spcBef>
                <a:spcPts val="1200"/>
              </a:spcBef>
              <a:spcAft>
                <a:spcPts val="0"/>
              </a:spcAft>
              <a:buNone/>
            </a:pPr>
            <a:r>
              <a:t/>
            </a:r>
            <a:endParaRPr sz="1400">
              <a:solidFill>
                <a:srgbClr val="000000"/>
              </a:solidFill>
            </a:endParaRPr>
          </a:p>
          <a:p>
            <a:pPr indent="0" lvl="0" marL="0" rtl="0" algn="l">
              <a:lnSpc>
                <a:spcPct val="115000"/>
              </a:lnSpc>
              <a:spcBef>
                <a:spcPts val="1200"/>
              </a:spcBef>
              <a:spcAft>
                <a:spcPts val="0"/>
              </a:spcAft>
              <a:buNone/>
            </a:pPr>
            <a:r>
              <a:t/>
            </a:r>
            <a:endParaRPr sz="1400">
              <a:solidFill>
                <a:srgbClr val="000000"/>
              </a:solidFill>
            </a:endParaRPr>
          </a:p>
          <a:p>
            <a:pPr indent="0" lvl="0" marL="742950" rtl="0" algn="l">
              <a:lnSpc>
                <a:spcPct val="115000"/>
              </a:lnSpc>
              <a:spcBef>
                <a:spcPts val="1200"/>
              </a:spcBef>
              <a:spcAft>
                <a:spcPts val="0"/>
              </a:spcAft>
              <a:buNone/>
            </a:pPr>
            <a:r>
              <a:t/>
            </a:r>
            <a:endParaRPr sz="1400">
              <a:solidFill>
                <a:srgbClr val="000000"/>
              </a:solidFill>
            </a:endParaRPr>
          </a:p>
          <a:p>
            <a:pPr indent="0" lvl="0" marL="742950" rtl="0" algn="l">
              <a:lnSpc>
                <a:spcPct val="115000"/>
              </a:lnSpc>
              <a:spcBef>
                <a:spcPts val="1200"/>
              </a:spcBef>
              <a:spcAft>
                <a:spcPts val="0"/>
              </a:spcAft>
              <a:buNone/>
            </a:pPr>
            <a:r>
              <a:t/>
            </a:r>
            <a:endParaRPr sz="1400">
              <a:solidFill>
                <a:srgbClr val="000000"/>
              </a:solidFill>
            </a:endParaRPr>
          </a:p>
          <a:p>
            <a:pPr indent="0" lvl="0" marL="0" rtl="0" algn="l">
              <a:lnSpc>
                <a:spcPct val="90000"/>
              </a:lnSpc>
              <a:spcBef>
                <a:spcPts val="1200"/>
              </a:spcBef>
              <a:spcAft>
                <a:spcPts val="0"/>
              </a:spcAft>
              <a:buClr>
                <a:schemeClr val="dk1"/>
              </a:buClr>
              <a:buSzPts val="1600"/>
              <a:buFont typeface="Arial"/>
              <a:buNone/>
            </a:pPr>
            <a:r>
              <a:rPr lang="en-US"/>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346d5aba4fa_0_45"/>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spcBef>
                <a:spcPts val="0"/>
              </a:spcBef>
              <a:spcAft>
                <a:spcPts val="0"/>
              </a:spcAft>
              <a:buClr>
                <a:schemeClr val="accent1"/>
              </a:buClr>
              <a:buSzPts val="2400"/>
              <a:buFont typeface="Arial"/>
              <a:buNone/>
            </a:pPr>
            <a:r>
              <a:rPr lang="en-US"/>
              <a:t>Clinical Impact &amp; Users</a:t>
            </a:r>
            <a:endParaRPr/>
          </a:p>
        </p:txBody>
      </p:sp>
      <p:sp>
        <p:nvSpPr>
          <p:cNvPr id="167" name="Google Shape;167;g346d5aba4fa_0_45"/>
          <p:cNvSpPr txBox="1"/>
          <p:nvPr>
            <p:ph idx="1" type="body"/>
          </p:nvPr>
        </p:nvSpPr>
        <p:spPr>
          <a:xfrm>
            <a:off x="368800" y="898450"/>
            <a:ext cx="7899300" cy="3654000"/>
          </a:xfrm>
          <a:prstGeom prst="rect">
            <a:avLst/>
          </a:prstGeom>
          <a:noFill/>
          <a:ln>
            <a:noFill/>
          </a:ln>
        </p:spPr>
        <p:txBody>
          <a:bodyPr anchorCtr="0" anchor="t" bIns="45700" lIns="0" spcFirstLastPara="1" rIns="91425" wrap="square" tIns="45700">
            <a:noAutofit/>
          </a:bodyPr>
          <a:lstStyle/>
          <a:p>
            <a:pPr indent="0" lvl="0" marL="0" rtl="0" algn="l">
              <a:lnSpc>
                <a:spcPct val="115000"/>
              </a:lnSpc>
              <a:spcBef>
                <a:spcPts val="1200"/>
              </a:spcBef>
              <a:spcAft>
                <a:spcPts val="0"/>
              </a:spcAft>
              <a:buNone/>
            </a:pPr>
            <a:r>
              <a:rPr b="1" lang="en-US">
                <a:solidFill>
                  <a:srgbClr val="000000"/>
                </a:solidFill>
              </a:rPr>
              <a:t> </a:t>
            </a:r>
            <a:r>
              <a:rPr b="1" lang="en-US">
                <a:solidFill>
                  <a:srgbClr val="000000"/>
                </a:solidFill>
              </a:rPr>
              <a:t>Who Benefits from the AI-based Medication Safety Platform?</a:t>
            </a:r>
            <a:endParaRPr b="1">
              <a:solidFill>
                <a:srgbClr val="000000"/>
              </a:solidFill>
            </a:endParaRPr>
          </a:p>
          <a:p>
            <a:pPr indent="-317500" lvl="0" marL="457200" rtl="0" algn="l">
              <a:lnSpc>
                <a:spcPct val="115000"/>
              </a:lnSpc>
              <a:spcBef>
                <a:spcPts val="1200"/>
              </a:spcBef>
              <a:spcAft>
                <a:spcPts val="0"/>
              </a:spcAft>
              <a:buClr>
                <a:srgbClr val="000000"/>
              </a:buClr>
              <a:buSzPts val="1400"/>
              <a:buChar char="●"/>
            </a:pPr>
            <a:r>
              <a:rPr b="1" lang="en-US" sz="1400">
                <a:solidFill>
                  <a:srgbClr val="000000"/>
                </a:solidFill>
              </a:rPr>
              <a:t>Patients – Empowered and Protected</a:t>
            </a:r>
            <a:endParaRPr b="1">
              <a:solidFill>
                <a:srgbClr val="000000"/>
              </a:solidFill>
            </a:endParaRPr>
          </a:p>
          <a:p>
            <a:pPr indent="457200" lvl="0" marL="914400" rtl="0" algn="l">
              <a:lnSpc>
                <a:spcPct val="115000"/>
              </a:lnSpc>
              <a:spcBef>
                <a:spcPts val="1200"/>
              </a:spcBef>
              <a:spcAft>
                <a:spcPts val="0"/>
              </a:spcAft>
              <a:buNone/>
            </a:pPr>
            <a:r>
              <a:rPr lang="en-US" sz="1400">
                <a:solidFill>
                  <a:srgbClr val="000000"/>
                </a:solidFill>
              </a:rPr>
              <a:t>1. </a:t>
            </a:r>
            <a:r>
              <a:rPr b="1" lang="en-US" sz="1400">
                <a:solidFill>
                  <a:srgbClr val="000000"/>
                </a:solidFill>
              </a:rPr>
              <a:t>Stay on schedule</a:t>
            </a:r>
            <a:r>
              <a:rPr lang="en-US" sz="1400">
                <a:solidFill>
                  <a:srgbClr val="000000"/>
                </a:solidFill>
              </a:rPr>
              <a:t> and take medications correctly</a:t>
            </a:r>
            <a:endParaRPr b="1" sz="1400">
              <a:solidFill>
                <a:srgbClr val="000000"/>
              </a:solidFill>
            </a:endParaRPr>
          </a:p>
          <a:p>
            <a:pPr indent="457200" lvl="0" marL="914400" rtl="0" algn="l">
              <a:lnSpc>
                <a:spcPct val="115000"/>
              </a:lnSpc>
              <a:spcBef>
                <a:spcPts val="1200"/>
              </a:spcBef>
              <a:spcAft>
                <a:spcPts val="0"/>
              </a:spcAft>
              <a:buNone/>
            </a:pPr>
            <a:r>
              <a:rPr lang="en-US" sz="1400">
                <a:solidFill>
                  <a:srgbClr val="000000"/>
                </a:solidFill>
              </a:rPr>
              <a:t>2. </a:t>
            </a:r>
            <a:r>
              <a:rPr b="1" lang="en-US" sz="1400">
                <a:solidFill>
                  <a:srgbClr val="000000"/>
                </a:solidFill>
              </a:rPr>
              <a:t>Avoid risky combinations</a:t>
            </a:r>
            <a:r>
              <a:rPr lang="en-US" sz="1400">
                <a:solidFill>
                  <a:srgbClr val="000000"/>
                </a:solidFill>
              </a:rPr>
              <a:t> with real-time alerts</a:t>
            </a:r>
            <a:endParaRPr b="1" sz="1400">
              <a:solidFill>
                <a:srgbClr val="000000"/>
              </a:solidFill>
            </a:endParaRPr>
          </a:p>
          <a:p>
            <a:pPr indent="457200" lvl="0" marL="914400" rtl="0" algn="l">
              <a:lnSpc>
                <a:spcPct val="115000"/>
              </a:lnSpc>
              <a:spcBef>
                <a:spcPts val="1200"/>
              </a:spcBef>
              <a:spcAft>
                <a:spcPts val="0"/>
              </a:spcAft>
              <a:buNone/>
            </a:pPr>
            <a:r>
              <a:rPr lang="en-US" sz="1400">
                <a:solidFill>
                  <a:srgbClr val="000000"/>
                </a:solidFill>
              </a:rPr>
              <a:t>3. </a:t>
            </a:r>
            <a:r>
              <a:rPr b="1" lang="en-US" sz="1400">
                <a:solidFill>
                  <a:srgbClr val="000000"/>
                </a:solidFill>
              </a:rPr>
              <a:t>Understand medications</a:t>
            </a:r>
            <a:r>
              <a:rPr lang="en-US" sz="1400">
                <a:solidFill>
                  <a:srgbClr val="000000"/>
                </a:solidFill>
              </a:rPr>
              <a:t> through simple education</a:t>
            </a:r>
            <a:endParaRPr sz="1400">
              <a:solidFill>
                <a:srgbClr val="000000"/>
              </a:solidFill>
            </a:endParaRPr>
          </a:p>
          <a:p>
            <a:pPr indent="-317500" lvl="0" marL="457200" rtl="0" algn="l">
              <a:lnSpc>
                <a:spcPct val="115000"/>
              </a:lnSpc>
              <a:spcBef>
                <a:spcPts val="1200"/>
              </a:spcBef>
              <a:spcAft>
                <a:spcPts val="0"/>
              </a:spcAft>
              <a:buClr>
                <a:srgbClr val="000000"/>
              </a:buClr>
              <a:buSzPts val="1400"/>
              <a:buChar char="●"/>
            </a:pPr>
            <a:r>
              <a:rPr b="1" lang="en-US" sz="1400">
                <a:solidFill>
                  <a:srgbClr val="000000"/>
                </a:solidFill>
              </a:rPr>
              <a:t>Clinicians – Smarter, Safer Decisions</a:t>
            </a:r>
            <a:endParaRPr b="1" sz="1400">
              <a:solidFill>
                <a:srgbClr val="000000"/>
              </a:solidFill>
            </a:endParaRPr>
          </a:p>
          <a:p>
            <a:pPr indent="457200" lvl="0" marL="914400" rtl="0" algn="l">
              <a:lnSpc>
                <a:spcPct val="115000"/>
              </a:lnSpc>
              <a:spcBef>
                <a:spcPts val="1200"/>
              </a:spcBef>
              <a:spcAft>
                <a:spcPts val="0"/>
              </a:spcAft>
              <a:buNone/>
            </a:pPr>
            <a:r>
              <a:rPr lang="en-US" sz="1400">
                <a:solidFill>
                  <a:srgbClr val="000000"/>
                </a:solidFill>
              </a:rPr>
              <a:t>1. </a:t>
            </a:r>
            <a:r>
              <a:rPr b="1" lang="en-US" sz="1400">
                <a:solidFill>
                  <a:srgbClr val="000000"/>
                </a:solidFill>
              </a:rPr>
              <a:t>Real-time interaction checks</a:t>
            </a:r>
            <a:r>
              <a:rPr lang="en-US" sz="1400">
                <a:solidFill>
                  <a:srgbClr val="000000"/>
                </a:solidFill>
              </a:rPr>
              <a:t> during prescribing</a:t>
            </a:r>
            <a:endParaRPr b="1" sz="1400">
              <a:solidFill>
                <a:srgbClr val="000000"/>
              </a:solidFill>
            </a:endParaRPr>
          </a:p>
          <a:p>
            <a:pPr indent="457200" lvl="0" marL="914400" rtl="0" algn="l">
              <a:lnSpc>
                <a:spcPct val="115000"/>
              </a:lnSpc>
              <a:spcBef>
                <a:spcPts val="1200"/>
              </a:spcBef>
              <a:spcAft>
                <a:spcPts val="0"/>
              </a:spcAft>
              <a:buNone/>
            </a:pPr>
            <a:r>
              <a:rPr lang="en-US" sz="1400">
                <a:solidFill>
                  <a:srgbClr val="000000"/>
                </a:solidFill>
              </a:rPr>
              <a:t>2.  </a:t>
            </a:r>
            <a:r>
              <a:rPr b="1" lang="en-US" sz="1400">
                <a:solidFill>
                  <a:srgbClr val="000000"/>
                </a:solidFill>
              </a:rPr>
              <a:t>Suggest safer alternatives</a:t>
            </a:r>
            <a:r>
              <a:rPr lang="en-US" sz="1400">
                <a:solidFill>
                  <a:srgbClr val="000000"/>
                </a:solidFill>
              </a:rPr>
              <a:t> based on patient profile</a:t>
            </a:r>
            <a:endParaRPr b="1" sz="1400">
              <a:solidFill>
                <a:srgbClr val="000000"/>
              </a:solidFill>
            </a:endParaRPr>
          </a:p>
          <a:p>
            <a:pPr indent="457200" lvl="0" marL="914400" rtl="0" algn="l">
              <a:lnSpc>
                <a:spcPct val="115000"/>
              </a:lnSpc>
              <a:spcBef>
                <a:spcPts val="1200"/>
              </a:spcBef>
              <a:spcAft>
                <a:spcPts val="0"/>
              </a:spcAft>
              <a:buNone/>
            </a:pPr>
            <a:r>
              <a:rPr lang="en-US" sz="1400">
                <a:solidFill>
                  <a:srgbClr val="000000"/>
                </a:solidFill>
              </a:rPr>
              <a:t>3. </a:t>
            </a:r>
            <a:r>
              <a:rPr b="1" lang="en-US" sz="1400">
                <a:solidFill>
                  <a:srgbClr val="000000"/>
                </a:solidFill>
              </a:rPr>
              <a:t>Support patient communication</a:t>
            </a:r>
            <a:r>
              <a:rPr lang="en-US" sz="1400">
                <a:solidFill>
                  <a:srgbClr val="000000"/>
                </a:solidFill>
              </a:rPr>
              <a:t> with clear content</a:t>
            </a:r>
            <a:endParaRPr sz="1400">
              <a:solidFill>
                <a:srgbClr val="000000"/>
              </a:solidFill>
            </a:endParaRPr>
          </a:p>
          <a:p>
            <a:pPr indent="457200" lvl="0" marL="914400" rtl="0" algn="l">
              <a:lnSpc>
                <a:spcPct val="115000"/>
              </a:lnSpc>
              <a:spcBef>
                <a:spcPts val="1200"/>
              </a:spcBef>
              <a:spcAft>
                <a:spcPts val="0"/>
              </a:spcAft>
              <a:buNone/>
            </a:pPr>
            <a:r>
              <a:t/>
            </a:r>
            <a:endParaRPr b="1" sz="1400">
              <a:solidFill>
                <a:srgbClr val="000000"/>
              </a:solidFill>
            </a:endParaRPr>
          </a:p>
          <a:p>
            <a:pPr indent="457200" lvl="0" marL="914400" rtl="0" algn="l">
              <a:lnSpc>
                <a:spcPct val="115000"/>
              </a:lnSpc>
              <a:spcBef>
                <a:spcPts val="1200"/>
              </a:spcBef>
              <a:spcAft>
                <a:spcPts val="0"/>
              </a:spcAft>
              <a:buNone/>
            </a:pPr>
            <a:r>
              <a:t/>
            </a:r>
            <a:endParaRPr b="1" sz="1400">
              <a:solidFill>
                <a:srgbClr val="000000"/>
              </a:solidFill>
            </a:endParaRPr>
          </a:p>
          <a:p>
            <a:pPr indent="0" lvl="0" marL="0" rtl="0" algn="l">
              <a:lnSpc>
                <a:spcPct val="115000"/>
              </a:lnSpc>
              <a:spcBef>
                <a:spcPts val="1200"/>
              </a:spcBef>
              <a:spcAft>
                <a:spcPts val="0"/>
              </a:spcAft>
              <a:buNone/>
            </a:pPr>
            <a:r>
              <a:t/>
            </a:r>
            <a:endParaRPr b="1" sz="1400">
              <a:solidFill>
                <a:srgbClr val="000000"/>
              </a:solidFill>
            </a:endParaRPr>
          </a:p>
          <a:p>
            <a:pPr indent="0" lvl="0" marL="0" rtl="0" algn="l">
              <a:lnSpc>
                <a:spcPct val="115000"/>
              </a:lnSpc>
              <a:spcBef>
                <a:spcPts val="1200"/>
              </a:spcBef>
              <a:spcAft>
                <a:spcPts val="0"/>
              </a:spcAft>
              <a:buNone/>
            </a:pPr>
            <a:r>
              <a:t/>
            </a:r>
            <a:endParaRPr sz="1400">
              <a:solidFill>
                <a:srgbClr val="000000"/>
              </a:solidFill>
            </a:endParaRPr>
          </a:p>
          <a:p>
            <a:pPr indent="0" lvl="0" marL="0" rtl="0" algn="l">
              <a:lnSpc>
                <a:spcPct val="115000"/>
              </a:lnSpc>
              <a:spcBef>
                <a:spcPts val="1200"/>
              </a:spcBef>
              <a:spcAft>
                <a:spcPts val="0"/>
              </a:spcAft>
              <a:buNone/>
            </a:pPr>
            <a:r>
              <a:t/>
            </a:r>
            <a:endParaRPr sz="1400">
              <a:solidFill>
                <a:srgbClr val="000000"/>
              </a:solidFill>
            </a:endParaRPr>
          </a:p>
          <a:p>
            <a:pPr indent="0" lvl="0" marL="742950" rtl="0" algn="l">
              <a:lnSpc>
                <a:spcPct val="115000"/>
              </a:lnSpc>
              <a:spcBef>
                <a:spcPts val="1200"/>
              </a:spcBef>
              <a:spcAft>
                <a:spcPts val="0"/>
              </a:spcAft>
              <a:buNone/>
            </a:pPr>
            <a:r>
              <a:t/>
            </a:r>
            <a:endParaRPr sz="1400">
              <a:solidFill>
                <a:srgbClr val="000000"/>
              </a:solidFill>
            </a:endParaRPr>
          </a:p>
          <a:p>
            <a:pPr indent="0" lvl="0" marL="742950" rtl="0" algn="l">
              <a:lnSpc>
                <a:spcPct val="115000"/>
              </a:lnSpc>
              <a:spcBef>
                <a:spcPts val="1200"/>
              </a:spcBef>
              <a:spcAft>
                <a:spcPts val="0"/>
              </a:spcAft>
              <a:buNone/>
            </a:pPr>
            <a:r>
              <a:t/>
            </a:r>
            <a:endParaRPr sz="1400">
              <a:solidFill>
                <a:srgbClr val="000000"/>
              </a:solidFill>
            </a:endParaRPr>
          </a:p>
          <a:p>
            <a:pPr indent="0" lvl="0" marL="0" rtl="0" algn="l">
              <a:lnSpc>
                <a:spcPct val="90000"/>
              </a:lnSpc>
              <a:spcBef>
                <a:spcPts val="1200"/>
              </a:spcBef>
              <a:spcAft>
                <a:spcPts val="0"/>
              </a:spcAft>
              <a:buClr>
                <a:schemeClr val="dk1"/>
              </a:buClr>
              <a:buSzPts val="1600"/>
              <a:buFont typeface="Arial"/>
              <a:buNone/>
            </a:pPr>
            <a:r>
              <a:rPr lang="en-US"/>
              <a:t>  </a:t>
            </a:r>
            <a:endParaRPr/>
          </a:p>
        </p:txBody>
      </p:sp>
      <p:sp>
        <p:nvSpPr>
          <p:cNvPr id="168" name="Google Shape;168;g346d5aba4fa_0_4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346d5aba4fa_0_62"/>
          <p:cNvSpPr txBox="1"/>
          <p:nvPr>
            <p:ph type="title"/>
          </p:nvPr>
        </p:nvSpPr>
        <p:spPr>
          <a:xfrm>
            <a:off x="457199" y="123568"/>
            <a:ext cx="8220300" cy="415500"/>
          </a:xfrm>
          <a:prstGeom prst="rect">
            <a:avLst/>
          </a:prstGeom>
          <a:noFill/>
          <a:ln>
            <a:noFill/>
          </a:ln>
        </p:spPr>
        <p:txBody>
          <a:bodyPr anchorCtr="0" anchor="t" bIns="45700" lIns="0" spcFirstLastPara="1" rIns="91425" wrap="square" tIns="0">
            <a:noAutofit/>
          </a:bodyPr>
          <a:lstStyle/>
          <a:p>
            <a:pPr indent="0" lvl="0" marL="0" rtl="0" algn="l">
              <a:spcBef>
                <a:spcPts val="0"/>
              </a:spcBef>
              <a:spcAft>
                <a:spcPts val="0"/>
              </a:spcAft>
              <a:buClr>
                <a:schemeClr val="accent1"/>
              </a:buClr>
              <a:buSzPts val="2400"/>
              <a:buFont typeface="Arial"/>
              <a:buNone/>
            </a:pPr>
            <a:r>
              <a:rPr lang="en-US"/>
              <a:t>Clinical Impact &amp; Users</a:t>
            </a:r>
            <a:endParaRPr/>
          </a:p>
        </p:txBody>
      </p:sp>
      <p:sp>
        <p:nvSpPr>
          <p:cNvPr id="174" name="Google Shape;174;g346d5aba4fa_0_62"/>
          <p:cNvSpPr txBox="1"/>
          <p:nvPr>
            <p:ph idx="1" type="body"/>
          </p:nvPr>
        </p:nvSpPr>
        <p:spPr>
          <a:xfrm>
            <a:off x="368800" y="898450"/>
            <a:ext cx="7899300" cy="3654000"/>
          </a:xfrm>
          <a:prstGeom prst="rect">
            <a:avLst/>
          </a:prstGeom>
          <a:noFill/>
          <a:ln>
            <a:noFill/>
          </a:ln>
        </p:spPr>
        <p:txBody>
          <a:bodyPr anchorCtr="0" anchor="t" bIns="45700" lIns="0" spcFirstLastPara="1" rIns="91425" wrap="square" tIns="45700">
            <a:noAutofit/>
          </a:bodyPr>
          <a:lstStyle/>
          <a:p>
            <a:pPr indent="0" lvl="0" marL="0" rtl="0" algn="l">
              <a:lnSpc>
                <a:spcPct val="115000"/>
              </a:lnSpc>
              <a:spcBef>
                <a:spcPts val="1200"/>
              </a:spcBef>
              <a:spcAft>
                <a:spcPts val="0"/>
              </a:spcAft>
              <a:buNone/>
            </a:pPr>
            <a:r>
              <a:rPr b="1" lang="en-US">
                <a:solidFill>
                  <a:srgbClr val="000000"/>
                </a:solidFill>
              </a:rPr>
              <a:t> Who Benefits from the AI-based Medication Safety Platform?</a:t>
            </a:r>
            <a:endParaRPr b="1">
              <a:solidFill>
                <a:srgbClr val="000000"/>
              </a:solidFill>
            </a:endParaRPr>
          </a:p>
          <a:p>
            <a:pPr indent="0" lvl="0" marL="0" rtl="0" algn="l">
              <a:lnSpc>
                <a:spcPct val="115000"/>
              </a:lnSpc>
              <a:spcBef>
                <a:spcPts val="1200"/>
              </a:spcBef>
              <a:spcAft>
                <a:spcPts val="0"/>
              </a:spcAft>
              <a:buNone/>
            </a:pPr>
            <a:r>
              <a:t/>
            </a:r>
            <a:endParaRPr b="1">
              <a:solidFill>
                <a:srgbClr val="000000"/>
              </a:solidFill>
            </a:endParaRPr>
          </a:p>
          <a:p>
            <a:pPr indent="-317500" lvl="0" marL="457200" rtl="0" algn="l">
              <a:lnSpc>
                <a:spcPct val="115000"/>
              </a:lnSpc>
              <a:spcBef>
                <a:spcPts val="1200"/>
              </a:spcBef>
              <a:spcAft>
                <a:spcPts val="0"/>
              </a:spcAft>
              <a:buClr>
                <a:srgbClr val="000000"/>
              </a:buClr>
              <a:buSzPts val="1400"/>
              <a:buChar char="●"/>
            </a:pPr>
            <a:r>
              <a:rPr b="1" lang="en-US" sz="1400">
                <a:solidFill>
                  <a:srgbClr val="000000"/>
                </a:solidFill>
              </a:rPr>
              <a:t>Healthcare Institutions – Safer Systems, Better Outcomes</a:t>
            </a:r>
            <a:endParaRPr b="1" sz="1400">
              <a:solidFill>
                <a:srgbClr val="000000"/>
              </a:solidFill>
            </a:endParaRPr>
          </a:p>
          <a:p>
            <a:pPr indent="457200" lvl="0" marL="1371600" rtl="0" algn="l">
              <a:lnSpc>
                <a:spcPct val="115000"/>
              </a:lnSpc>
              <a:spcBef>
                <a:spcPts val="1200"/>
              </a:spcBef>
              <a:spcAft>
                <a:spcPts val="0"/>
              </a:spcAft>
              <a:buNone/>
            </a:pPr>
            <a:r>
              <a:rPr lang="en-US" sz="1400">
                <a:solidFill>
                  <a:srgbClr val="000000"/>
                </a:solidFill>
              </a:rPr>
              <a:t>1. </a:t>
            </a:r>
            <a:r>
              <a:rPr lang="en-US" sz="1400">
                <a:solidFill>
                  <a:srgbClr val="000000"/>
                </a:solidFill>
              </a:rPr>
              <a:t> </a:t>
            </a:r>
            <a:r>
              <a:rPr b="1" lang="en-US" sz="1400">
                <a:solidFill>
                  <a:srgbClr val="000000"/>
                </a:solidFill>
              </a:rPr>
              <a:t>Reduce avoidable ADEs and readmissions</a:t>
            </a:r>
            <a:endParaRPr b="1" sz="1400">
              <a:solidFill>
                <a:srgbClr val="000000"/>
              </a:solidFill>
            </a:endParaRPr>
          </a:p>
          <a:p>
            <a:pPr indent="457200" lvl="0" marL="1371600" rtl="0" algn="l">
              <a:lnSpc>
                <a:spcPct val="115000"/>
              </a:lnSpc>
              <a:spcBef>
                <a:spcPts val="1200"/>
              </a:spcBef>
              <a:spcAft>
                <a:spcPts val="0"/>
              </a:spcAft>
              <a:buNone/>
            </a:pPr>
            <a:r>
              <a:rPr lang="en-US" sz="1400">
                <a:solidFill>
                  <a:srgbClr val="000000"/>
                </a:solidFill>
              </a:rPr>
              <a:t>2. </a:t>
            </a:r>
            <a:r>
              <a:rPr b="1" lang="en-US" sz="1400">
                <a:solidFill>
                  <a:srgbClr val="000000"/>
                </a:solidFill>
              </a:rPr>
              <a:t>Enhance digital integration</a:t>
            </a:r>
            <a:r>
              <a:rPr lang="en-US" sz="1400">
                <a:solidFill>
                  <a:srgbClr val="000000"/>
                </a:solidFill>
              </a:rPr>
              <a:t> with EHR and apps</a:t>
            </a:r>
            <a:endParaRPr b="1" sz="1400">
              <a:solidFill>
                <a:srgbClr val="000000"/>
              </a:solidFill>
            </a:endParaRPr>
          </a:p>
          <a:p>
            <a:pPr indent="457200" lvl="0" marL="1371600" rtl="0" algn="l">
              <a:lnSpc>
                <a:spcPct val="115000"/>
              </a:lnSpc>
              <a:spcBef>
                <a:spcPts val="1200"/>
              </a:spcBef>
              <a:spcAft>
                <a:spcPts val="0"/>
              </a:spcAft>
              <a:buNone/>
            </a:pPr>
            <a:r>
              <a:rPr lang="en-US" sz="1400">
                <a:solidFill>
                  <a:srgbClr val="000000"/>
                </a:solidFill>
              </a:rPr>
              <a:t>3. </a:t>
            </a:r>
            <a:r>
              <a:rPr b="1" lang="en-US" sz="1400">
                <a:solidFill>
                  <a:srgbClr val="000000"/>
                </a:solidFill>
              </a:rPr>
              <a:t>Meet safety standards and save clinical time</a:t>
            </a:r>
            <a:endParaRPr b="1" sz="1400">
              <a:solidFill>
                <a:srgbClr val="000000"/>
              </a:solidFill>
            </a:endParaRPr>
          </a:p>
          <a:p>
            <a:pPr indent="457200" lvl="0" marL="914400" rtl="0" algn="l">
              <a:lnSpc>
                <a:spcPct val="115000"/>
              </a:lnSpc>
              <a:spcBef>
                <a:spcPts val="1200"/>
              </a:spcBef>
              <a:spcAft>
                <a:spcPts val="0"/>
              </a:spcAft>
              <a:buNone/>
            </a:pPr>
            <a:r>
              <a:t/>
            </a:r>
            <a:endParaRPr sz="1400">
              <a:solidFill>
                <a:srgbClr val="000000"/>
              </a:solidFill>
            </a:endParaRPr>
          </a:p>
          <a:p>
            <a:pPr indent="457200" lvl="0" marL="914400" rtl="0" algn="l">
              <a:lnSpc>
                <a:spcPct val="115000"/>
              </a:lnSpc>
              <a:spcBef>
                <a:spcPts val="1200"/>
              </a:spcBef>
              <a:spcAft>
                <a:spcPts val="0"/>
              </a:spcAft>
              <a:buNone/>
            </a:pPr>
            <a:r>
              <a:t/>
            </a:r>
            <a:endParaRPr b="1" sz="1400">
              <a:solidFill>
                <a:srgbClr val="000000"/>
              </a:solidFill>
            </a:endParaRPr>
          </a:p>
          <a:p>
            <a:pPr indent="457200" lvl="0" marL="914400" rtl="0" algn="l">
              <a:lnSpc>
                <a:spcPct val="115000"/>
              </a:lnSpc>
              <a:spcBef>
                <a:spcPts val="1200"/>
              </a:spcBef>
              <a:spcAft>
                <a:spcPts val="0"/>
              </a:spcAft>
              <a:buNone/>
            </a:pPr>
            <a:r>
              <a:t/>
            </a:r>
            <a:endParaRPr b="1" sz="1400">
              <a:solidFill>
                <a:srgbClr val="000000"/>
              </a:solidFill>
            </a:endParaRPr>
          </a:p>
          <a:p>
            <a:pPr indent="0" lvl="0" marL="0" rtl="0" algn="l">
              <a:lnSpc>
                <a:spcPct val="115000"/>
              </a:lnSpc>
              <a:spcBef>
                <a:spcPts val="1200"/>
              </a:spcBef>
              <a:spcAft>
                <a:spcPts val="0"/>
              </a:spcAft>
              <a:buNone/>
            </a:pPr>
            <a:r>
              <a:t/>
            </a:r>
            <a:endParaRPr b="1" sz="1400">
              <a:solidFill>
                <a:srgbClr val="000000"/>
              </a:solidFill>
            </a:endParaRPr>
          </a:p>
          <a:p>
            <a:pPr indent="0" lvl="0" marL="0" rtl="0" algn="l">
              <a:lnSpc>
                <a:spcPct val="115000"/>
              </a:lnSpc>
              <a:spcBef>
                <a:spcPts val="1200"/>
              </a:spcBef>
              <a:spcAft>
                <a:spcPts val="0"/>
              </a:spcAft>
              <a:buNone/>
            </a:pPr>
            <a:r>
              <a:t/>
            </a:r>
            <a:endParaRPr sz="1400">
              <a:solidFill>
                <a:srgbClr val="000000"/>
              </a:solidFill>
            </a:endParaRPr>
          </a:p>
          <a:p>
            <a:pPr indent="0" lvl="0" marL="0" rtl="0" algn="l">
              <a:lnSpc>
                <a:spcPct val="115000"/>
              </a:lnSpc>
              <a:spcBef>
                <a:spcPts val="1200"/>
              </a:spcBef>
              <a:spcAft>
                <a:spcPts val="0"/>
              </a:spcAft>
              <a:buNone/>
            </a:pPr>
            <a:r>
              <a:t/>
            </a:r>
            <a:endParaRPr sz="1400">
              <a:solidFill>
                <a:srgbClr val="000000"/>
              </a:solidFill>
            </a:endParaRPr>
          </a:p>
          <a:p>
            <a:pPr indent="0" lvl="0" marL="742950" rtl="0" algn="l">
              <a:lnSpc>
                <a:spcPct val="115000"/>
              </a:lnSpc>
              <a:spcBef>
                <a:spcPts val="1200"/>
              </a:spcBef>
              <a:spcAft>
                <a:spcPts val="0"/>
              </a:spcAft>
              <a:buNone/>
            </a:pPr>
            <a:r>
              <a:t/>
            </a:r>
            <a:endParaRPr sz="1400">
              <a:solidFill>
                <a:srgbClr val="000000"/>
              </a:solidFill>
            </a:endParaRPr>
          </a:p>
          <a:p>
            <a:pPr indent="0" lvl="0" marL="742950" rtl="0" algn="l">
              <a:lnSpc>
                <a:spcPct val="115000"/>
              </a:lnSpc>
              <a:spcBef>
                <a:spcPts val="1200"/>
              </a:spcBef>
              <a:spcAft>
                <a:spcPts val="0"/>
              </a:spcAft>
              <a:buNone/>
            </a:pPr>
            <a:r>
              <a:t/>
            </a:r>
            <a:endParaRPr sz="1400">
              <a:solidFill>
                <a:srgbClr val="000000"/>
              </a:solidFill>
            </a:endParaRPr>
          </a:p>
          <a:p>
            <a:pPr indent="0" lvl="0" marL="0" rtl="0" algn="l">
              <a:lnSpc>
                <a:spcPct val="90000"/>
              </a:lnSpc>
              <a:spcBef>
                <a:spcPts val="1200"/>
              </a:spcBef>
              <a:spcAft>
                <a:spcPts val="0"/>
              </a:spcAft>
              <a:buClr>
                <a:schemeClr val="dk1"/>
              </a:buClr>
              <a:buSzPts val="1600"/>
              <a:buFont typeface="Arial"/>
              <a:buNone/>
            </a:pPr>
            <a:r>
              <a:rPr lang="en-US"/>
              <a:t>  </a:t>
            </a:r>
            <a:endParaRPr/>
          </a:p>
        </p:txBody>
      </p:sp>
      <p:sp>
        <p:nvSpPr>
          <p:cNvPr id="175" name="Google Shape;175;g346d5aba4fa_0_6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34651862b3e_1_0"/>
          <p:cNvSpPr txBox="1"/>
          <p:nvPr>
            <p:ph type="title"/>
          </p:nvPr>
        </p:nvSpPr>
        <p:spPr>
          <a:xfrm>
            <a:off x="457199" y="123568"/>
            <a:ext cx="8220300" cy="415500"/>
          </a:xfrm>
          <a:prstGeom prst="rect">
            <a:avLst/>
          </a:prstGeom>
        </p:spPr>
        <p:txBody>
          <a:bodyPr anchorCtr="0" anchor="t" bIns="45700" lIns="0" spcFirstLastPara="1" rIns="91425" wrap="square" tIns="0">
            <a:noAutofit/>
          </a:bodyPr>
          <a:lstStyle/>
          <a:p>
            <a:pPr indent="0" lvl="0" marL="0" rtl="0" algn="l">
              <a:spcBef>
                <a:spcPts val="0"/>
              </a:spcBef>
              <a:spcAft>
                <a:spcPts val="0"/>
              </a:spcAft>
              <a:buNone/>
            </a:pPr>
            <a:r>
              <a:rPr lang="en-US"/>
              <a:t>Key Features - AI-Based Medication Interaction Monitoring Platform</a:t>
            </a:r>
            <a:endParaRPr/>
          </a:p>
        </p:txBody>
      </p:sp>
      <p:sp>
        <p:nvSpPr>
          <p:cNvPr id="182" name="Google Shape;182;g34651862b3e_1_0"/>
          <p:cNvSpPr txBox="1"/>
          <p:nvPr>
            <p:ph idx="1" type="body"/>
          </p:nvPr>
        </p:nvSpPr>
        <p:spPr>
          <a:xfrm>
            <a:off x="457200" y="855276"/>
            <a:ext cx="8233800" cy="3392700"/>
          </a:xfrm>
          <a:prstGeom prst="rect">
            <a:avLst/>
          </a:prstGeom>
        </p:spPr>
        <p:txBody>
          <a:bodyPr anchorCtr="0" anchor="t" bIns="45700" lIns="0" spcFirstLastPara="1" rIns="91425" wrap="square" tIns="45700">
            <a:noAutofit/>
          </a:bodyPr>
          <a:lstStyle/>
          <a:p>
            <a:pPr indent="-355600" lvl="0" marL="457200" rtl="0" algn="l">
              <a:spcBef>
                <a:spcPts val="600"/>
              </a:spcBef>
              <a:spcAft>
                <a:spcPts val="0"/>
              </a:spcAft>
              <a:buSzPts val="2000"/>
              <a:buAutoNum type="arabicPeriod"/>
            </a:pPr>
            <a:r>
              <a:rPr lang="en-US" sz="1800"/>
              <a:t>EHR Integration via FHIR Standards</a:t>
            </a:r>
            <a:endParaRPr sz="1800"/>
          </a:p>
          <a:p>
            <a:pPr indent="0" lvl="0" marL="914400" rtl="0" algn="l">
              <a:spcBef>
                <a:spcPts val="600"/>
              </a:spcBef>
              <a:spcAft>
                <a:spcPts val="0"/>
              </a:spcAft>
              <a:buNone/>
            </a:pPr>
            <a:r>
              <a:rPr lang="en-US" sz="1300"/>
              <a:t>- Seamless integration with major EHR systems </a:t>
            </a:r>
            <a:endParaRPr sz="1300"/>
          </a:p>
          <a:p>
            <a:pPr indent="0" lvl="0" marL="914400" rtl="0" algn="l">
              <a:spcBef>
                <a:spcPts val="600"/>
              </a:spcBef>
              <a:spcAft>
                <a:spcPts val="0"/>
              </a:spcAft>
              <a:buNone/>
            </a:pPr>
            <a:r>
              <a:rPr lang="en-US" sz="1300"/>
              <a:t>- Real-time clinical decision support for interaction screening</a:t>
            </a:r>
            <a:endParaRPr sz="1300"/>
          </a:p>
          <a:p>
            <a:pPr indent="0" lvl="0" marL="914400" rtl="0" algn="l">
              <a:spcBef>
                <a:spcPts val="600"/>
              </a:spcBef>
              <a:spcAft>
                <a:spcPts val="0"/>
              </a:spcAft>
              <a:buNone/>
            </a:pPr>
            <a:r>
              <a:rPr lang="en-US" sz="1300"/>
              <a:t>- Context-aware alerts based on patient-specific factors (Slight et al., 2019)</a:t>
            </a:r>
            <a:endParaRPr sz="1300"/>
          </a:p>
          <a:p>
            <a:pPr indent="0" lvl="0" marL="0" rtl="0" algn="l">
              <a:spcBef>
                <a:spcPts val="600"/>
              </a:spcBef>
              <a:spcAft>
                <a:spcPts val="0"/>
              </a:spcAft>
              <a:buNone/>
            </a:pPr>
            <a:r>
              <a:t/>
            </a:r>
            <a:endParaRPr sz="1300"/>
          </a:p>
          <a:p>
            <a:pPr indent="-342900" lvl="0" marL="457200" rtl="0" algn="l">
              <a:spcBef>
                <a:spcPts val="600"/>
              </a:spcBef>
              <a:spcAft>
                <a:spcPts val="0"/>
              </a:spcAft>
              <a:buSzPts val="1800"/>
              <a:buAutoNum type="arabicPeriod"/>
            </a:pPr>
            <a:r>
              <a:rPr lang="en-US" sz="1800"/>
              <a:t>Comprehensive Patient Mobile Application</a:t>
            </a:r>
            <a:endParaRPr sz="1800"/>
          </a:p>
          <a:p>
            <a:pPr indent="0" lvl="0" marL="914400" rtl="0" algn="l">
              <a:spcBef>
                <a:spcPts val="600"/>
              </a:spcBef>
              <a:spcAft>
                <a:spcPts val="0"/>
              </a:spcAft>
              <a:buNone/>
            </a:pPr>
            <a:r>
              <a:rPr lang="en-US" sz="1300"/>
              <a:t>- Medication scanning for interaction identification</a:t>
            </a:r>
            <a:endParaRPr sz="1300"/>
          </a:p>
          <a:p>
            <a:pPr indent="0" lvl="0" marL="914400" rtl="0" algn="l">
              <a:spcBef>
                <a:spcPts val="600"/>
              </a:spcBef>
              <a:spcAft>
                <a:spcPts val="0"/>
              </a:spcAft>
              <a:buNone/>
            </a:pPr>
            <a:r>
              <a:rPr lang="en-US" sz="1300"/>
              <a:t>- Customizable food database with dietary warnings</a:t>
            </a:r>
            <a:endParaRPr sz="1300"/>
          </a:p>
          <a:p>
            <a:pPr indent="0" lvl="0" marL="914400" rtl="0" algn="l">
              <a:spcBef>
                <a:spcPts val="600"/>
              </a:spcBef>
              <a:spcAft>
                <a:spcPts val="0"/>
              </a:spcAft>
              <a:buNone/>
            </a:pPr>
            <a:r>
              <a:rPr lang="en-US" sz="1300"/>
              <a:t>- Voice-enabled reminders for improved accessibility</a:t>
            </a:r>
            <a:endParaRPr sz="1300"/>
          </a:p>
          <a:p>
            <a:pPr indent="0" lvl="0" marL="914400" rtl="0" algn="l">
              <a:spcBef>
                <a:spcPts val="600"/>
              </a:spcBef>
              <a:spcAft>
                <a:spcPts val="0"/>
              </a:spcAft>
              <a:buNone/>
            </a:pPr>
            <a:r>
              <a:rPr lang="en-US" sz="1300"/>
              <a:t>- Multilingual support</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34651862b3e_1_8"/>
          <p:cNvSpPr txBox="1"/>
          <p:nvPr>
            <p:ph type="title"/>
          </p:nvPr>
        </p:nvSpPr>
        <p:spPr>
          <a:xfrm>
            <a:off x="457199" y="123568"/>
            <a:ext cx="8220300" cy="415500"/>
          </a:xfrm>
          <a:prstGeom prst="rect">
            <a:avLst/>
          </a:prstGeom>
        </p:spPr>
        <p:txBody>
          <a:bodyPr anchorCtr="0" anchor="t" bIns="45700" lIns="0" spcFirstLastPara="1" rIns="91425" wrap="square" tIns="0">
            <a:noAutofit/>
          </a:bodyPr>
          <a:lstStyle/>
          <a:p>
            <a:pPr indent="0" lvl="0" marL="0" rtl="0" algn="l">
              <a:spcBef>
                <a:spcPts val="0"/>
              </a:spcBef>
              <a:spcAft>
                <a:spcPts val="0"/>
              </a:spcAft>
              <a:buNone/>
            </a:pPr>
            <a:r>
              <a:rPr lang="en-US"/>
              <a:t>Key Features - AI-Based Medication Interaction Monitoring Platform</a:t>
            </a:r>
            <a:endParaRPr/>
          </a:p>
        </p:txBody>
      </p:sp>
      <p:sp>
        <p:nvSpPr>
          <p:cNvPr id="189" name="Google Shape;189;g34651862b3e_1_8"/>
          <p:cNvSpPr txBox="1"/>
          <p:nvPr>
            <p:ph idx="1" type="body"/>
          </p:nvPr>
        </p:nvSpPr>
        <p:spPr>
          <a:xfrm>
            <a:off x="450450" y="849476"/>
            <a:ext cx="8233800" cy="3392700"/>
          </a:xfrm>
          <a:prstGeom prst="rect">
            <a:avLst/>
          </a:prstGeom>
        </p:spPr>
        <p:txBody>
          <a:bodyPr anchorCtr="0" anchor="t" bIns="45700" lIns="0" spcFirstLastPara="1" rIns="91425" wrap="square" tIns="45700">
            <a:noAutofit/>
          </a:bodyPr>
          <a:lstStyle/>
          <a:p>
            <a:pPr indent="0" lvl="0" marL="0" rtl="0" algn="l">
              <a:spcBef>
                <a:spcPts val="600"/>
              </a:spcBef>
              <a:spcAft>
                <a:spcPts val="0"/>
              </a:spcAft>
              <a:buNone/>
            </a:pPr>
            <a:r>
              <a:rPr lang="en-US" sz="1800"/>
              <a:t>3.     Knowledge Graph and Intelligence Engine</a:t>
            </a:r>
            <a:endParaRPr sz="1800"/>
          </a:p>
          <a:p>
            <a:pPr indent="0" lvl="0" marL="914400" rtl="0" algn="l">
              <a:spcBef>
                <a:spcPts val="600"/>
              </a:spcBef>
              <a:spcAft>
                <a:spcPts val="0"/>
              </a:spcAft>
              <a:buNone/>
            </a:pPr>
            <a:r>
              <a:rPr lang="en-US" sz="1300"/>
              <a:t>- Comprehensive medication-food interaction database</a:t>
            </a:r>
            <a:endParaRPr sz="1300"/>
          </a:p>
          <a:p>
            <a:pPr indent="0" lvl="0" marL="914400" rtl="0" algn="l">
              <a:spcBef>
                <a:spcPts val="600"/>
              </a:spcBef>
              <a:spcAft>
                <a:spcPts val="0"/>
              </a:spcAft>
              <a:buNone/>
            </a:pPr>
            <a:r>
              <a:rPr lang="en-US" sz="1300"/>
              <a:t>- Patient-friendly language via NLP capabilities</a:t>
            </a:r>
            <a:endParaRPr sz="1300"/>
          </a:p>
          <a:p>
            <a:pPr indent="0" lvl="0" marL="914400" rtl="0" algn="l">
              <a:spcBef>
                <a:spcPts val="600"/>
              </a:spcBef>
              <a:spcAft>
                <a:spcPts val="0"/>
              </a:spcAft>
              <a:buNone/>
            </a:pPr>
            <a:r>
              <a:rPr lang="en-US" sz="1300"/>
              <a:t>- Severity-based risk stratification algorithm</a:t>
            </a:r>
            <a:endParaRPr sz="1300"/>
          </a:p>
          <a:p>
            <a:pPr indent="0" lvl="0" marL="914400" rtl="0" algn="l">
              <a:spcBef>
                <a:spcPts val="600"/>
              </a:spcBef>
              <a:spcAft>
                <a:spcPts val="0"/>
              </a:spcAft>
              <a:buNone/>
            </a:pPr>
            <a:r>
              <a:rPr lang="en-US" sz="1300"/>
              <a:t>- Machine learning for continuous accuracy improvement (Chen et al., 2022)</a:t>
            </a:r>
            <a:endParaRPr sz="1300"/>
          </a:p>
          <a:p>
            <a:pPr indent="0" lvl="0" marL="0" rtl="0" algn="l">
              <a:spcBef>
                <a:spcPts val="600"/>
              </a:spcBef>
              <a:spcAft>
                <a:spcPts val="0"/>
              </a:spcAft>
              <a:buNone/>
            </a:pPr>
            <a:r>
              <a:t/>
            </a:r>
            <a:endParaRPr sz="1300"/>
          </a:p>
          <a:p>
            <a:pPr indent="0" lvl="0" marL="0" rtl="0" algn="l">
              <a:spcBef>
                <a:spcPts val="600"/>
              </a:spcBef>
              <a:spcAft>
                <a:spcPts val="0"/>
              </a:spcAft>
              <a:buNone/>
            </a:pPr>
            <a:r>
              <a:rPr lang="en-US" sz="1800"/>
              <a:t>4.     Expandable Architecture for Future Integration</a:t>
            </a:r>
            <a:endParaRPr sz="1800"/>
          </a:p>
          <a:p>
            <a:pPr indent="0" lvl="0" marL="914400" rtl="0" algn="l">
              <a:spcBef>
                <a:spcPts val="600"/>
              </a:spcBef>
              <a:spcAft>
                <a:spcPts val="0"/>
              </a:spcAft>
              <a:buNone/>
            </a:pPr>
            <a:r>
              <a:rPr lang="en-US" sz="1300"/>
              <a:t>- API framework for genomic data integration</a:t>
            </a:r>
            <a:endParaRPr sz="1300"/>
          </a:p>
          <a:p>
            <a:pPr indent="0" lvl="0" marL="914400" rtl="0" algn="l">
              <a:spcBef>
                <a:spcPts val="600"/>
              </a:spcBef>
              <a:spcAft>
                <a:spcPts val="0"/>
              </a:spcAft>
              <a:buNone/>
            </a:pPr>
            <a:r>
              <a:rPr lang="en-US" sz="1300"/>
              <a:t>- Wearable device interoperability</a:t>
            </a:r>
            <a:endParaRPr sz="1300"/>
          </a:p>
          <a:p>
            <a:pPr indent="0" lvl="0" marL="914400" rtl="0" algn="l">
              <a:spcBef>
                <a:spcPts val="600"/>
              </a:spcBef>
              <a:spcAft>
                <a:spcPts val="0"/>
              </a:spcAft>
              <a:buNone/>
            </a:pPr>
            <a:r>
              <a:rPr lang="en-US" sz="1300"/>
              <a:t>- Secure authorized data sharing capabilities</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name="WCM_Template_Cobranded PPT_Gray">
  <a:themeElements>
    <a:clrScheme name="WCM 2022">
      <a:dk1>
        <a:srgbClr val="2D2E2D"/>
      </a:dk1>
      <a:lt1>
        <a:srgbClr val="FFFFFF"/>
      </a:lt1>
      <a:dk2>
        <a:srgbClr val="555555"/>
      </a:dk2>
      <a:lt2>
        <a:srgbClr val="EFEEED"/>
      </a:lt2>
      <a:accent1>
        <a:srgbClr val="B31B1B"/>
      </a:accent1>
      <a:accent2>
        <a:srgbClr val="CF4520"/>
      </a:accent2>
      <a:accent3>
        <a:srgbClr val="E87722"/>
      </a:accent3>
      <a:accent4>
        <a:srgbClr val="FFC72C"/>
      </a:accent4>
      <a:accent5>
        <a:srgbClr val="8D8E8D"/>
      </a:accent5>
      <a:accent6>
        <a:srgbClr val="CECFCD"/>
      </a:accent6>
      <a:hlink>
        <a:srgbClr val="272727"/>
      </a:hlink>
      <a:folHlink>
        <a:srgbClr val="2727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2022-12-12T22:47:27Z</dcterms:created>
  <dc:creator>brian zickerman</dc:creator>
</cp:coreProperties>
</file>